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4" r:id="rId2"/>
    <p:sldMasterId id="2147483909" r:id="rId3"/>
  </p:sldMasterIdLst>
  <p:notesMasterIdLst>
    <p:notesMasterId r:id="rId34"/>
  </p:notesMasterIdLst>
  <p:sldIdLst>
    <p:sldId id="257" r:id="rId4"/>
    <p:sldId id="467" r:id="rId5"/>
    <p:sldId id="32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36" r:id="rId32"/>
    <p:sldId id="265" r:id="rId33"/>
  </p:sldIdLst>
  <p:sldSz cx="12192000" cy="685800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0071BF"/>
    <a:srgbClr val="CFDEF3"/>
    <a:srgbClr val="006DBE"/>
    <a:srgbClr val="0066FF"/>
    <a:srgbClr val="0071C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544" autoAdjust="0"/>
    <p:restoredTop sz="94660"/>
  </p:normalViewPr>
  <p:slideViewPr>
    <p:cSldViewPr snapToObjects="1" showGuides="1">
      <p:cViewPr>
        <p:scale>
          <a:sx n="33" d="100"/>
          <a:sy n="33" d="100"/>
        </p:scale>
        <p:origin x="380" y="768"/>
      </p:cViewPr>
      <p:guideLst>
        <p:guide pos="3840"/>
        <p:guide orient="horz" pos="21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B4CCAF-CB9D-490A-9E66-F62AD4049F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B7C0C07-F55E-4C10-AC71-1C2200E0D5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22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7A2A230-EB3D-407B-B437-D5C024C2F6CC}" type="datetimeFigureOut">
              <a:rPr lang="zh-CN" altLang="en-US"/>
              <a:pPr>
                <a:defRPr/>
              </a:pPr>
              <a:t>2018/9/19</a:t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7713"/>
            <a:ext cx="66516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1223845-3C32-4AF1-A2E1-3658EDBD4E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40275"/>
            <a:ext cx="5467350" cy="4489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E766261-6E2B-4087-B430-57F6ECD796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7375"/>
            <a:ext cx="2960688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7A04A93-AAA2-4DB2-8930-F4435E2DA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9477375"/>
            <a:ext cx="2962275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8ECB52F-DE72-4A39-99F1-3BBCFA2365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ECB52F-DE72-4A39-99F1-3BBCFA23651C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135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72664" cy="1124744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03200"/>
            <a:ext cx="12192001" cy="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80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27915" y="83820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20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9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5403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29666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7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6442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15720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64893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17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11383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50198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020084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-33338"/>
            <a:ext cx="2743200" cy="6227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-33338"/>
            <a:ext cx="8026400" cy="6227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965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2581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3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2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54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87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0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41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9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32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2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4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267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9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3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51585" y="1124744"/>
            <a:ext cx="3931750" cy="4248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061774" y="1772816"/>
            <a:ext cx="4068452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A6FEB1-AFB2-44FA-B3D4-8201F35BCC0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63752" y="1772816"/>
            <a:ext cx="4787226" cy="33843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2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955786"/>
            <a:ext cx="12192000" cy="2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5.mp3"/><Relationship Id="rId1" Type="http://schemas.openxmlformats.org/officeDocument/2006/relationships/audio" Target="NULL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9.mp3"/><Relationship Id="rId1" Type="http://schemas.openxmlformats.org/officeDocument/2006/relationships/audio" Target="NULL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p3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p3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to 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623392" y="2804022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1.1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数据库系统概述</a:t>
            </a:r>
            <a:endParaRPr lang="zh-CN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92680"/>
            <a:ext cx="10058400" cy="804672"/>
          </a:xfrm>
          <a:prstGeom prst="rect">
            <a:avLst/>
          </a:prstGeom>
        </p:spPr>
      </p:pic>
      <p:pic>
        <p:nvPicPr>
          <p:cNvPr id="2" name="Voic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88776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4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个基本概念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数据库管理系统的主要功能</a:t>
            </a:r>
          </a:p>
        </p:txBody>
      </p:sp>
      <p:sp>
        <p:nvSpPr>
          <p:cNvPr id="42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35690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数据定义功能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数据组织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、存储和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管理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347133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数据操纵功能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的事务管理和运行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管理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3258576"/>
            <a:ext cx="9217024" cy="224676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数据库的建立和维护功能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数据库初始数据的装载和转换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数据库转储、恢复功能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数据库的重组织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性能监视、分析等</a:t>
            </a:r>
          </a:p>
        </p:txBody>
      </p:sp>
      <p:pic>
        <p:nvPicPr>
          <p:cNvPr id="5" name="Voice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8776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000"/>
    </mc:Choice>
    <mc:Fallback>
      <p:transition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个基本概念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数据库管理系统的主要功能</a:t>
            </a:r>
          </a:p>
        </p:txBody>
      </p:sp>
      <p:sp>
        <p:nvSpPr>
          <p:cNvPr id="42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35690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数据定义功能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数据组织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、存储和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管理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347133"/>
            <a:ext cx="9217024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数据操纵功能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的事务管理和运行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管理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数据库的建立和维护功能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3717032"/>
            <a:ext cx="9217024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其它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功能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数据库管理系统与网络中其它软件系统的通信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数据库管理系统系统之间的数据转换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异构数据库之间的互访和互操作</a:t>
            </a:r>
          </a:p>
        </p:txBody>
      </p:sp>
      <p:pic>
        <p:nvPicPr>
          <p:cNvPr id="6" name="Voice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96888" y="37890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7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000"/>
    </mc:Choice>
    <mc:Fallback>
      <p:transition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个基本概念</a:t>
            </a:r>
          </a:p>
        </p:txBody>
      </p:sp>
      <p:sp>
        <p:nvSpPr>
          <p:cNvPr id="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12776"/>
            <a:ext cx="9217024" cy="317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数据库系统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（简称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数据库系统的构成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数据库管理系统（及其应用开发工具）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应用程序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数据库管理员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数据库系统</a:t>
            </a:r>
          </a:p>
        </p:txBody>
      </p:sp>
      <p:pic>
        <p:nvPicPr>
          <p:cNvPr id="8" name="Voice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04800" y="3225800"/>
            <a:ext cx="406400" cy="406400"/>
          </a:xfrm>
          <a:prstGeom prst="rect">
            <a:avLst/>
          </a:prstGeom>
        </p:spPr>
      </p:pic>
      <p:sp>
        <p:nvSpPr>
          <p:cNvPr id="7" name="AutoShape 1029"/>
          <p:cNvSpPr>
            <a:spLocks noChangeArrowheads="1"/>
          </p:cNvSpPr>
          <p:nvPr/>
        </p:nvSpPr>
        <p:spPr bwMode="auto">
          <a:xfrm>
            <a:off x="7572061" y="5014172"/>
            <a:ext cx="1276350" cy="657547"/>
          </a:xfrm>
          <a:prstGeom prst="flowChartMagneticDisk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zh-CN" sz="1800"/>
              <a:t>   </a:t>
            </a:r>
            <a:r>
              <a:rPr lang="zh-CN" altLang="en-US" sz="1800"/>
              <a:t>数据库</a:t>
            </a:r>
          </a:p>
        </p:txBody>
      </p:sp>
      <p:sp>
        <p:nvSpPr>
          <p:cNvPr id="11" name="AutoShape 1030"/>
          <p:cNvSpPr>
            <a:spLocks noChangeArrowheads="1"/>
          </p:cNvSpPr>
          <p:nvPr/>
        </p:nvSpPr>
        <p:spPr bwMode="auto">
          <a:xfrm>
            <a:off x="7337111" y="1871144"/>
            <a:ext cx="1743075" cy="533401"/>
          </a:xfrm>
          <a:prstGeom prst="hexagon">
            <a:avLst>
              <a:gd name="adj" fmla="val 73761"/>
              <a:gd name="vf" fmla="val 115470"/>
            </a:avLst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/>
              <a:t>应用</a:t>
            </a:r>
            <a:r>
              <a:rPr lang="zh-CN" altLang="en-US" sz="1800" dirty="0"/>
              <a:t>系统</a:t>
            </a:r>
          </a:p>
        </p:txBody>
      </p:sp>
      <p:sp>
        <p:nvSpPr>
          <p:cNvPr id="12" name="AutoShape 1031"/>
          <p:cNvSpPr>
            <a:spLocks noChangeArrowheads="1"/>
          </p:cNvSpPr>
          <p:nvPr/>
        </p:nvSpPr>
        <p:spPr bwMode="auto">
          <a:xfrm>
            <a:off x="7042231" y="2697215"/>
            <a:ext cx="2313782" cy="530225"/>
          </a:xfrm>
          <a:prstGeom prst="hexagon">
            <a:avLst>
              <a:gd name="adj" fmla="val 79226"/>
              <a:gd name="vf" fmla="val 115470"/>
            </a:avLst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/>
              <a:t>应用开发工具</a:t>
            </a:r>
          </a:p>
        </p:txBody>
      </p:sp>
      <p:sp>
        <p:nvSpPr>
          <p:cNvPr id="13" name="AutoShape 1032"/>
          <p:cNvSpPr>
            <a:spLocks noChangeArrowheads="1"/>
          </p:cNvSpPr>
          <p:nvPr/>
        </p:nvSpPr>
        <p:spPr bwMode="auto">
          <a:xfrm>
            <a:off x="7301044" y="4232279"/>
            <a:ext cx="1779142" cy="490537"/>
          </a:xfrm>
          <a:prstGeom prst="hexagon">
            <a:avLst>
              <a:gd name="adj" fmla="val 64113"/>
              <a:gd name="vf" fmla="val 115470"/>
            </a:avLst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/>
              <a:t>操作系统</a:t>
            </a:r>
            <a:endParaRPr lang="zh-CN" altLang="en-US" sz="1800" dirty="0"/>
          </a:p>
        </p:txBody>
      </p:sp>
      <p:sp>
        <p:nvSpPr>
          <p:cNvPr id="14" name="AutoShape 1033"/>
          <p:cNvSpPr>
            <a:spLocks noChangeArrowheads="1"/>
          </p:cNvSpPr>
          <p:nvPr/>
        </p:nvSpPr>
        <p:spPr bwMode="auto">
          <a:xfrm>
            <a:off x="6891733" y="3498903"/>
            <a:ext cx="2614778" cy="496838"/>
          </a:xfrm>
          <a:prstGeom prst="hexagon">
            <a:avLst>
              <a:gd name="adj" fmla="val 83440"/>
              <a:gd name="vf" fmla="val 115470"/>
            </a:avLst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/>
              <a:t>数据库管理系统</a:t>
            </a:r>
          </a:p>
        </p:txBody>
      </p:sp>
      <p:sp>
        <p:nvSpPr>
          <p:cNvPr id="15" name="Line 1036"/>
          <p:cNvSpPr>
            <a:spLocks noChangeShapeType="1"/>
          </p:cNvSpPr>
          <p:nvPr/>
        </p:nvSpPr>
        <p:spPr bwMode="auto">
          <a:xfrm flipH="1">
            <a:off x="9473810" y="3733060"/>
            <a:ext cx="433388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037"/>
          <p:cNvSpPr>
            <a:spLocks noChangeShapeType="1"/>
          </p:cNvSpPr>
          <p:nvPr/>
        </p:nvSpPr>
        <p:spPr bwMode="auto">
          <a:xfrm>
            <a:off x="8210236" y="2435277"/>
            <a:ext cx="0" cy="261938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038"/>
          <p:cNvSpPr>
            <a:spLocks noChangeShapeType="1"/>
          </p:cNvSpPr>
          <p:nvPr/>
        </p:nvSpPr>
        <p:spPr bwMode="auto">
          <a:xfrm>
            <a:off x="8199122" y="4712547"/>
            <a:ext cx="0" cy="3016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039"/>
          <p:cNvSpPr>
            <a:spLocks noChangeShapeType="1"/>
          </p:cNvSpPr>
          <p:nvPr/>
        </p:nvSpPr>
        <p:spPr bwMode="auto">
          <a:xfrm>
            <a:off x="8210236" y="3980710"/>
            <a:ext cx="0" cy="2413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040"/>
          <p:cNvSpPr>
            <a:spLocks noChangeShapeType="1"/>
          </p:cNvSpPr>
          <p:nvPr/>
        </p:nvSpPr>
        <p:spPr bwMode="auto">
          <a:xfrm flipH="1">
            <a:off x="8199123" y="3223447"/>
            <a:ext cx="0" cy="252412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041"/>
          <p:cNvSpPr>
            <a:spLocks noChangeShapeType="1"/>
          </p:cNvSpPr>
          <p:nvPr/>
        </p:nvSpPr>
        <p:spPr bwMode="auto">
          <a:xfrm>
            <a:off x="7095811" y="1606033"/>
            <a:ext cx="419103" cy="3905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042"/>
          <p:cNvSpPr>
            <a:spLocks noChangeShapeType="1"/>
          </p:cNvSpPr>
          <p:nvPr/>
        </p:nvSpPr>
        <p:spPr bwMode="auto">
          <a:xfrm flipH="1">
            <a:off x="8883333" y="1585394"/>
            <a:ext cx="838127" cy="411163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1043"/>
          <p:cNvSpPr>
            <a:spLocks noChangeShapeType="1"/>
          </p:cNvSpPr>
          <p:nvPr/>
        </p:nvSpPr>
        <p:spPr bwMode="auto">
          <a:xfrm>
            <a:off x="8199123" y="1582220"/>
            <a:ext cx="0" cy="295274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1044"/>
          <p:cNvSpPr>
            <a:spLocks noChangeArrowheads="1"/>
          </p:cNvSpPr>
          <p:nvPr/>
        </p:nvSpPr>
        <p:spPr bwMode="auto">
          <a:xfrm>
            <a:off x="9907198" y="3542672"/>
            <a:ext cx="1947862" cy="380776"/>
          </a:xfrm>
          <a:prstGeom prst="rect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/>
              <a:t>数据库管理员</a:t>
            </a:r>
            <a:endParaRPr lang="zh-CN" altLang="en-US" sz="1800" dirty="0"/>
          </a:p>
        </p:txBody>
      </p:sp>
      <p:sp>
        <p:nvSpPr>
          <p:cNvPr id="24" name="Rectangle 1045"/>
          <p:cNvSpPr>
            <a:spLocks noChangeArrowheads="1"/>
          </p:cNvSpPr>
          <p:nvPr/>
        </p:nvSpPr>
        <p:spPr bwMode="auto">
          <a:xfrm>
            <a:off x="9199248" y="1215508"/>
            <a:ext cx="1001713" cy="369887"/>
          </a:xfrm>
          <a:prstGeom prst="rect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/>
              <a:t>用户</a:t>
            </a:r>
          </a:p>
        </p:txBody>
      </p:sp>
      <p:sp>
        <p:nvSpPr>
          <p:cNvPr id="25" name="Rectangle 1046"/>
          <p:cNvSpPr>
            <a:spLocks noChangeArrowheads="1"/>
          </p:cNvSpPr>
          <p:nvPr/>
        </p:nvSpPr>
        <p:spPr bwMode="auto">
          <a:xfrm>
            <a:off x="7705690" y="1215508"/>
            <a:ext cx="1000125" cy="373062"/>
          </a:xfrm>
          <a:prstGeom prst="rect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/>
              <a:t>用户</a:t>
            </a:r>
          </a:p>
        </p:txBody>
      </p:sp>
      <p:sp>
        <p:nvSpPr>
          <p:cNvPr id="26" name="Rectangle 1047"/>
          <p:cNvSpPr>
            <a:spLocks noChangeArrowheads="1"/>
          </p:cNvSpPr>
          <p:nvPr/>
        </p:nvSpPr>
        <p:spPr bwMode="auto">
          <a:xfrm>
            <a:off x="6528048" y="1215508"/>
            <a:ext cx="1000125" cy="379412"/>
          </a:xfrm>
          <a:prstGeom prst="rect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/>
              <a:t>用户</a:t>
            </a:r>
          </a:p>
        </p:txBody>
      </p:sp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8713473" y="1186933"/>
            <a:ext cx="57626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zh-CN" sz="1800" dirty="0"/>
              <a:t>…</a:t>
            </a:r>
            <a:endParaRPr lang="zh-CN" altLang="en-US" sz="1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8832304" y="3923448"/>
            <a:ext cx="2065495" cy="1471993"/>
            <a:chOff x="8832304" y="3923448"/>
            <a:chExt cx="2065495" cy="1471993"/>
          </a:xfrm>
        </p:grpSpPr>
        <p:cxnSp>
          <p:nvCxnSpPr>
            <p:cNvPr id="28" name="直接箭头连接符 25"/>
            <p:cNvCxnSpPr>
              <a:cxnSpLocks noChangeShapeType="1"/>
            </p:cNvCxnSpPr>
            <p:nvPr/>
          </p:nvCxnSpPr>
          <p:spPr bwMode="auto">
            <a:xfrm flipH="1" flipV="1">
              <a:off x="8832304" y="5373216"/>
              <a:ext cx="2065495" cy="22225"/>
            </a:xfrm>
            <a:prstGeom prst="straightConnector1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8"/>
            <p:cNvCxnSpPr>
              <a:cxnSpLocks noChangeShapeType="1"/>
              <a:endCxn id="23" idx="2"/>
            </p:cNvCxnSpPr>
            <p:nvPr/>
          </p:nvCxnSpPr>
          <p:spPr bwMode="auto">
            <a:xfrm flipV="1">
              <a:off x="10881129" y="3923448"/>
              <a:ext cx="0" cy="1471993"/>
            </a:xfrm>
            <a:prstGeom prst="lin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2264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3000"/>
    </mc:Choice>
    <mc:Fallback>
      <p:transition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27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3000" fill="remove" grpId="2" nodeType="withEffect">
                                  <p:stCondLst>
                                    <p:cond delay="10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2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7" presetClass="emph" presetSubtype="0" repeatCount="3000" fill="remove" grpId="1" nodeType="withEffect">
                                  <p:stCondLst>
                                    <p:cond delay="12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3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14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3000" fill="remove" nodeType="withEffect">
                                  <p:stCondLst>
                                    <p:cond delay="14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15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16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7" presetClass="emph" presetSubtype="0" repeatCount="3000" fill="remove" grpId="1" nodeType="withEffect">
                                  <p:stCondLst>
                                    <p:cond delay="16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17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18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18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18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19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19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18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19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/>
      <p:bldP spid="10" grpId="0"/>
      <p:bldP spid="7" grpId="0" animBg="1"/>
      <p:bldP spid="7" grpId="2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数据管理技术的产生和发展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数据管理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数据进行分类、组织、编码、存储、检索和维护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数据处理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的中心问题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数据管理技术的发展过程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人工管理阶段（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年代中之前）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文件系统阶段（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年代末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--60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年代中）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数据库系统阶段（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年代末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现在）</a:t>
            </a:r>
          </a:p>
        </p:txBody>
      </p:sp>
      <p:pic>
        <p:nvPicPr>
          <p:cNvPr id="5" name="Voice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48816" y="45347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32031"/>
      </p:ext>
    </p:extLst>
  </p:cSld>
  <p:clrMapOvr>
    <a:masterClrMapping/>
  </p:clrMapOvr>
  <p:transition spd="slow" advTm="3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数据管理技术的产生和发展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数据管理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数据进行分类、组织、编码、存储、检索和维护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数据处理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的中心问题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数据管理技术的发展过程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人工管理阶段（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年代中之前）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文件系统阶段（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年代末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--60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年代中）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数据库系统阶段（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年代末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现在）</a:t>
            </a:r>
          </a:p>
        </p:txBody>
      </p:sp>
      <p:sp>
        <p:nvSpPr>
          <p:cNvPr id="7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4177865"/>
            <a:ext cx="9217024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数据管理技术的发展动力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需求的推动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计算机硬件的发展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计算机软件的发展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应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Voice2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5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2488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7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000"/>
    </mc:Choice>
    <mc:Fallback>
      <p:transition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数据管理技术的产生和发展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人工管理阶段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时期：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年代中之前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产生的背景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	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硬件背景：无直接存取存储设备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7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3295412"/>
            <a:ext cx="9217024" cy="317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数据的管理者：用户（程序员），数据不保存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数据面向的对象：某一应用程序   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数据的共享程度：无共享、冗余度极大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数据的独立性：不独立，完全依赖于程序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数据的结构化：无结构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数据控制能力：应用程序自己控制</a:t>
            </a:r>
          </a:p>
        </p:txBody>
      </p:sp>
      <p:sp>
        <p:nvSpPr>
          <p:cNvPr id="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100" y="2364430"/>
            <a:ext cx="4315356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软件背景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没有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操作系统	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处理方式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批处理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6" name="Voice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68896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6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8000"/>
    </mc:Choice>
    <mc:Fallback>
      <p:transition advTm="4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45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6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20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数据管理技术的产生和发展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人工管理阶段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/>
              <a:t>应用程序与数据之间的对应关系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91511" y="2355375"/>
            <a:ext cx="5029200" cy="504000"/>
            <a:chOff x="3591511" y="2426568"/>
            <a:chExt cx="5029200" cy="504000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3591511" y="2426568"/>
              <a:ext cx="1775012" cy="504000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1800"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993617" y="2426568"/>
              <a:ext cx="1627094" cy="504000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1800">
                  <a:latin typeface="Times New Roman" panose="02020603050405020304" pitchFamily="18" charset="0"/>
                </a:rPr>
                <a:t>数据集</a:t>
              </a: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5366523" y="2713857"/>
              <a:ext cx="1627094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91511" y="3165000"/>
            <a:ext cx="5029200" cy="504000"/>
            <a:chOff x="3591511" y="3236193"/>
            <a:chExt cx="5029200" cy="504000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3591511" y="3236193"/>
              <a:ext cx="1775012" cy="504000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1800"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6993617" y="3236193"/>
              <a:ext cx="1627094" cy="504000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1800" dirty="0">
                  <a:latin typeface="Times New Roman" panose="02020603050405020304" pitchFamily="18" charset="0"/>
                </a:rPr>
                <a:t>数据集</a:t>
              </a:r>
              <a:r>
                <a:rPr kumimoji="1" lang="en-US" altLang="zh-CN" sz="1800" dirty="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5366523" y="3505945"/>
              <a:ext cx="1627094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591511" y="4869975"/>
            <a:ext cx="5105400" cy="504000"/>
            <a:chOff x="3591511" y="4941168"/>
            <a:chExt cx="5105400" cy="504000"/>
          </a:xfrm>
        </p:grpSpPr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591511" y="4941168"/>
              <a:ext cx="1801906" cy="504000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1800"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sz="1800">
                  <a:latin typeface="Times New Roman" panose="02020603050405020304" pitchFamily="18" charset="0"/>
                </a:rPr>
                <a:t>n</a:t>
              </a:r>
              <a:endParaRPr kumimoji="1"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7045164" y="4941168"/>
              <a:ext cx="1651747" cy="504000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1800">
                  <a:latin typeface="Times New Roman" panose="02020603050405020304" pitchFamily="18" charset="0"/>
                </a:rPr>
                <a:t>数据集</a:t>
              </a:r>
              <a:r>
                <a:rPr kumimoji="1" lang="en-US" altLang="zh-CN" sz="180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5393417" y="5234137"/>
              <a:ext cx="1651747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4312137" y="3827776"/>
            <a:ext cx="461665" cy="81299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kumimoji="1" lang="en-US" altLang="zh-CN" sz="1800" dirty="0">
                <a:solidFill>
                  <a:srgbClr val="00B050"/>
                </a:solidFill>
              </a:rPr>
              <a:t>...…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7696513" y="3827776"/>
            <a:ext cx="461665" cy="81299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kumimoji="1" lang="en-US" altLang="zh-CN" sz="1800" dirty="0">
                <a:solidFill>
                  <a:srgbClr val="00B050"/>
                </a:solidFill>
              </a:rPr>
              <a:t>...…</a:t>
            </a:r>
          </a:p>
        </p:txBody>
      </p:sp>
      <p:pic>
        <p:nvPicPr>
          <p:cNvPr id="24" name="Voice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6728" y="5326856"/>
            <a:ext cx="406400" cy="4064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964417" y="2395375"/>
            <a:ext cx="141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运行结束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20336" y="2395375"/>
            <a:ext cx="141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退出系统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6993617" y="2348880"/>
            <a:ext cx="1627094" cy="504000"/>
          </a:xfrm>
          <a:prstGeom prst="rect">
            <a:avLst/>
          </a:prstGeom>
          <a:solidFill>
            <a:srgbClr val="FFFF00"/>
          </a:solidFill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kumimoji="1" lang="zh-CN" altLang="en-US" sz="1800">
                <a:latin typeface="Times New Roman" panose="02020603050405020304" pitchFamily="18" charset="0"/>
              </a:rPr>
              <a:t>数据集</a:t>
            </a:r>
            <a:r>
              <a:rPr kumimoji="1" lang="en-US" altLang="zh-CN" sz="18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6993617" y="3165000"/>
            <a:ext cx="1627094" cy="504000"/>
          </a:xfrm>
          <a:prstGeom prst="rect">
            <a:avLst/>
          </a:prstGeom>
          <a:solidFill>
            <a:srgbClr val="FFFF00"/>
          </a:solidFill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kumimoji="1" lang="zh-CN" altLang="en-US" sz="1800" dirty="0">
                <a:latin typeface="Times New Roman" panose="02020603050405020304" pitchFamily="18" charset="0"/>
              </a:rPr>
              <a:t>数据集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7045163" y="4869975"/>
            <a:ext cx="1651747" cy="504000"/>
          </a:xfrm>
          <a:prstGeom prst="rect">
            <a:avLst/>
          </a:prstGeom>
          <a:solidFill>
            <a:srgbClr val="FFFF00"/>
          </a:solidFill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kumimoji="1" lang="zh-CN" altLang="en-US" sz="1800">
                <a:latin typeface="Times New Roman" panose="02020603050405020304" pitchFamily="18" charset="0"/>
              </a:rPr>
              <a:t>数据集</a:t>
            </a:r>
            <a:r>
              <a:rPr kumimoji="1" lang="en-US" altLang="zh-CN" sz="1800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679328" y="5836573"/>
            <a:ext cx="343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程序和数据是一一对应的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52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2000"/>
    </mc:Choice>
    <mc:Fallback>
      <p:transition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1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0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20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0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4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4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4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2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2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2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7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3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20" grpId="0"/>
      <p:bldP spid="18" grpId="0"/>
      <p:bldP spid="19" grpId="0"/>
      <p:bldP spid="25" grpId="0"/>
      <p:bldP spid="25" grpId="1"/>
      <p:bldP spid="26" grpId="0"/>
      <p:bldP spid="26" grpId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数据管理技术的产生和发展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文件系统阶段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年代末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--60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年代中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产生的背景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背景：科学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计算、数据管理	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硬件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磁盘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、磁鼓	</a:t>
            </a:r>
          </a:p>
        </p:txBody>
      </p:sp>
      <p:sp>
        <p:nvSpPr>
          <p:cNvPr id="7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3272028"/>
            <a:ext cx="9217024" cy="317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数据的管理者：文件系统，数据可长期保存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数据面向的对象：某一应用   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数据的共享程度：共享性差、冗余度大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数据的结构化：记录内有结构，整体无结构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数据的独立性：独立性差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数据控制能力：应用程序自己控制</a:t>
            </a:r>
          </a:p>
        </p:txBody>
      </p:sp>
      <p:sp>
        <p:nvSpPr>
          <p:cNvPr id="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100" y="2364430"/>
            <a:ext cx="4819412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软件背景：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有文件系统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处理方式：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联机实时处理、批处理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Voice3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33826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2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000"/>
    </mc:Choice>
    <mc:Fallback>
      <p:transition advTm="5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76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88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20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数据管理技术的产生和发展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人工管理阶段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/>
              <a:t>应用程序与数据之间的对应关系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12078" y="2253579"/>
            <a:ext cx="4721613" cy="481013"/>
            <a:chOff x="3612078" y="2253579"/>
            <a:chExt cx="4721613" cy="481013"/>
          </a:xfrm>
        </p:grpSpPr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3612078" y="2253579"/>
              <a:ext cx="1536700" cy="469900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 smtClean="0"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sz="2000" dirty="0" smtClean="0">
                  <a:latin typeface="Times New Roman" panose="02020603050405020304" pitchFamily="18" charset="0"/>
                </a:rPr>
                <a:t>1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32" name="Text Box 6"/>
            <p:cNvSpPr txBox="1">
              <a:spLocks noChangeArrowheads="1"/>
            </p:cNvSpPr>
            <p:nvPr/>
          </p:nvSpPr>
          <p:spPr bwMode="auto">
            <a:xfrm>
              <a:off x="6810891" y="2264692"/>
              <a:ext cx="1522800" cy="469900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 smtClean="0"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2000" dirty="0" smtClean="0">
                  <a:latin typeface="Times New Roman" panose="02020603050405020304" pitchFamily="18" charset="0"/>
                </a:rPr>
                <a:t>1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5150366" y="2492896"/>
              <a:ext cx="1662113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12078" y="3047329"/>
            <a:ext cx="4721613" cy="471488"/>
            <a:chOff x="3612078" y="3047329"/>
            <a:chExt cx="4721613" cy="471488"/>
          </a:xfrm>
        </p:grpSpPr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3612078" y="3047329"/>
              <a:ext cx="1536700" cy="471488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 smtClean="0"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sz="2000" dirty="0" smtClean="0">
                  <a:latin typeface="Times New Roman" panose="02020603050405020304" pitchFamily="18" charset="0"/>
                </a:rPr>
                <a:t>2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35" name="Text Box 9"/>
            <p:cNvSpPr txBox="1">
              <a:spLocks noChangeArrowheads="1"/>
            </p:cNvSpPr>
            <p:nvPr/>
          </p:nvSpPr>
          <p:spPr bwMode="auto">
            <a:xfrm>
              <a:off x="6810891" y="3047329"/>
              <a:ext cx="1522800" cy="471488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2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6" name="Line 10"/>
            <p:cNvSpPr>
              <a:spLocks noChangeShapeType="1"/>
            </p:cNvSpPr>
            <p:nvPr/>
          </p:nvSpPr>
          <p:spPr bwMode="auto">
            <a:xfrm>
              <a:off x="5150366" y="3284984"/>
              <a:ext cx="1662113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612078" y="5092029"/>
            <a:ext cx="4721612" cy="474663"/>
            <a:chOff x="3612078" y="5092029"/>
            <a:chExt cx="4721612" cy="474663"/>
          </a:xfrm>
        </p:grpSpPr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3612078" y="5096792"/>
              <a:ext cx="1536700" cy="469900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 smtClean="0"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sz="2000" dirty="0" smtClean="0">
                  <a:latin typeface="Times New Roman" panose="02020603050405020304" pitchFamily="18" charset="0"/>
                </a:rPr>
                <a:t>n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38" name="Text Box 12"/>
            <p:cNvSpPr txBox="1">
              <a:spLocks noChangeArrowheads="1"/>
            </p:cNvSpPr>
            <p:nvPr/>
          </p:nvSpPr>
          <p:spPr bwMode="auto">
            <a:xfrm>
              <a:off x="6810890" y="5092029"/>
              <a:ext cx="1522800" cy="469900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2000" dirty="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39" name="Line 13"/>
            <p:cNvSpPr>
              <a:spLocks noChangeShapeType="1"/>
            </p:cNvSpPr>
            <p:nvPr/>
          </p:nvSpPr>
          <p:spPr bwMode="auto">
            <a:xfrm flipV="1">
              <a:off x="5161435" y="5346479"/>
              <a:ext cx="1662113" cy="635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41" name="Line 15"/>
          <p:cNvSpPr>
            <a:spLocks noChangeShapeType="1"/>
          </p:cNvSpPr>
          <p:nvPr/>
        </p:nvSpPr>
        <p:spPr bwMode="auto">
          <a:xfrm>
            <a:off x="5148778" y="2733004"/>
            <a:ext cx="714052" cy="1104776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42" name="Line 16"/>
          <p:cNvSpPr>
            <a:spLocks noChangeShapeType="1"/>
          </p:cNvSpPr>
          <p:nvPr/>
        </p:nvSpPr>
        <p:spPr bwMode="auto">
          <a:xfrm flipH="1">
            <a:off x="6193986" y="2733004"/>
            <a:ext cx="616903" cy="110477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43" name="Line 17"/>
          <p:cNvSpPr>
            <a:spLocks noChangeShapeType="1"/>
          </p:cNvSpPr>
          <p:nvPr/>
        </p:nvSpPr>
        <p:spPr bwMode="auto">
          <a:xfrm>
            <a:off x="5148778" y="3517228"/>
            <a:ext cx="376237" cy="53657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44" name="Line 18"/>
          <p:cNvSpPr>
            <a:spLocks noChangeShapeType="1"/>
          </p:cNvSpPr>
          <p:nvPr/>
        </p:nvSpPr>
        <p:spPr bwMode="auto">
          <a:xfrm flipH="1">
            <a:off x="6456038" y="3517229"/>
            <a:ext cx="354851" cy="471488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45" name="Freeform 19"/>
          <p:cNvSpPr>
            <a:spLocks/>
          </p:cNvSpPr>
          <p:nvPr/>
        </p:nvSpPr>
        <p:spPr bwMode="auto">
          <a:xfrm>
            <a:off x="5148778" y="4743695"/>
            <a:ext cx="384173" cy="348333"/>
          </a:xfrm>
          <a:custGeom>
            <a:avLst/>
            <a:gdLst>
              <a:gd name="T0" fmla="*/ 0 w 413"/>
              <a:gd name="T1" fmla="*/ 1 h 374"/>
              <a:gd name="T2" fmla="*/ 2 w 413"/>
              <a:gd name="T3" fmla="*/ 0 h 374"/>
              <a:gd name="T4" fmla="*/ 0 60000 65536"/>
              <a:gd name="T5" fmla="*/ 0 60000 65536"/>
              <a:gd name="T6" fmla="*/ 0 w 413"/>
              <a:gd name="T7" fmla="*/ 0 h 374"/>
              <a:gd name="T8" fmla="*/ 413 w 413"/>
              <a:gd name="T9" fmla="*/ 374 h 3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13" h="374">
                <a:moveTo>
                  <a:pt x="0" y="374"/>
                </a:moveTo>
                <a:lnTo>
                  <a:pt x="413" y="0"/>
                </a:lnTo>
              </a:path>
            </a:pathLst>
          </a:cu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46" name="Freeform 20"/>
          <p:cNvSpPr>
            <a:spLocks/>
          </p:cNvSpPr>
          <p:nvPr/>
        </p:nvSpPr>
        <p:spPr bwMode="auto">
          <a:xfrm>
            <a:off x="6528047" y="4743695"/>
            <a:ext cx="284431" cy="343571"/>
          </a:xfrm>
          <a:custGeom>
            <a:avLst/>
            <a:gdLst>
              <a:gd name="T0" fmla="*/ 2 w 314"/>
              <a:gd name="T1" fmla="*/ 1 h 384"/>
              <a:gd name="T2" fmla="*/ 0 w 314"/>
              <a:gd name="T3" fmla="*/ 0 h 384"/>
              <a:gd name="T4" fmla="*/ 0 60000 65536"/>
              <a:gd name="T5" fmla="*/ 0 60000 65536"/>
              <a:gd name="T6" fmla="*/ 0 w 314"/>
              <a:gd name="T7" fmla="*/ 0 h 384"/>
              <a:gd name="T8" fmla="*/ 314 w 314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4" h="384">
                <a:moveTo>
                  <a:pt x="314" y="384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grpSp>
        <p:nvGrpSpPr>
          <p:cNvPr id="49" name="组合 48"/>
          <p:cNvGrpSpPr/>
          <p:nvPr/>
        </p:nvGrpSpPr>
        <p:grpSpPr>
          <a:xfrm>
            <a:off x="4041973" y="3941092"/>
            <a:ext cx="3726180" cy="904875"/>
            <a:chOff x="4041973" y="3941092"/>
            <a:chExt cx="3726180" cy="904875"/>
          </a:xfrm>
        </p:grpSpPr>
        <p:sp>
          <p:nvSpPr>
            <p:cNvPr id="47" name="Text Box 21"/>
            <p:cNvSpPr txBox="1">
              <a:spLocks noChangeArrowheads="1"/>
            </p:cNvSpPr>
            <p:nvPr/>
          </p:nvSpPr>
          <p:spPr bwMode="auto">
            <a:xfrm>
              <a:off x="4041973" y="3941092"/>
              <a:ext cx="492443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SzTx/>
                <a:buFont typeface="Arial" panose="020B0604020202020204" pitchFamily="34" charset="0"/>
                <a:buNone/>
              </a:pPr>
              <a:r>
                <a:rPr kumimoji="1" lang="en-US" altLang="zh-CN" sz="2000" dirty="0"/>
                <a:t>...…</a:t>
              </a:r>
            </a:p>
          </p:txBody>
        </p:sp>
        <p:sp>
          <p:nvSpPr>
            <p:cNvPr id="48" name="Text Box 22"/>
            <p:cNvSpPr txBox="1">
              <a:spLocks noChangeArrowheads="1"/>
            </p:cNvSpPr>
            <p:nvPr/>
          </p:nvSpPr>
          <p:spPr bwMode="auto">
            <a:xfrm>
              <a:off x="7275710" y="3941092"/>
              <a:ext cx="492443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SzTx/>
                <a:buFont typeface="Arial" panose="020B0604020202020204" pitchFamily="34" charset="0"/>
                <a:buNone/>
              </a:pPr>
              <a:r>
                <a:rPr kumimoji="1" lang="en-US" altLang="zh-CN" sz="2000" dirty="0"/>
                <a:t>...…</a:t>
              </a:r>
            </a:p>
          </p:txBody>
        </p:sp>
      </p:grpSp>
      <p:pic>
        <p:nvPicPr>
          <p:cNvPr id="5" name="Voice3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64840" y="3924300"/>
            <a:ext cx="406400" cy="40640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671949" y="951535"/>
            <a:ext cx="36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存储设备（硬盘、磁鼓）的出现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802687" y="2262433"/>
            <a:ext cx="1533100" cy="3294733"/>
            <a:chOff x="6802687" y="2262433"/>
            <a:chExt cx="1533100" cy="3294733"/>
          </a:xfrm>
        </p:grpSpPr>
        <p:sp>
          <p:nvSpPr>
            <p:cNvPr id="51" name="Text Box 6"/>
            <p:cNvSpPr txBox="1">
              <a:spLocks noChangeArrowheads="1"/>
            </p:cNvSpPr>
            <p:nvPr/>
          </p:nvSpPr>
          <p:spPr bwMode="auto">
            <a:xfrm>
              <a:off x="6809303" y="2262433"/>
              <a:ext cx="1522800" cy="469900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 smtClean="0"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2000" dirty="0" smtClean="0">
                  <a:latin typeface="Times New Roman" panose="02020603050405020304" pitchFamily="18" charset="0"/>
                </a:rPr>
                <a:t>1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6802687" y="3049710"/>
              <a:ext cx="1522800" cy="471488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2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3" name="Text Box 12"/>
            <p:cNvSpPr txBox="1">
              <a:spLocks noChangeArrowheads="1"/>
            </p:cNvSpPr>
            <p:nvPr/>
          </p:nvSpPr>
          <p:spPr bwMode="auto">
            <a:xfrm>
              <a:off x="6812987" y="5087266"/>
              <a:ext cx="1522800" cy="469900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2000" dirty="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54" name="Text Box 22"/>
            <p:cNvSpPr txBox="1">
              <a:spLocks noChangeArrowheads="1"/>
            </p:cNvSpPr>
            <p:nvPr/>
          </p:nvSpPr>
          <p:spPr bwMode="auto">
            <a:xfrm>
              <a:off x="7275710" y="3938711"/>
              <a:ext cx="492443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SzTx/>
                <a:buFont typeface="Arial" panose="020B0604020202020204" pitchFamily="34" charset="0"/>
                <a:buNone/>
              </a:pPr>
              <a:r>
                <a:rPr kumimoji="1" lang="en-US" altLang="zh-CN" sz="2000" dirty="0"/>
                <a:t>...…</a:t>
              </a: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9048328" y="264377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数据存储在外存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048328" y="263953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由操作系统管理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146966" y="2728243"/>
            <a:ext cx="1660749" cy="2359024"/>
            <a:chOff x="5146966" y="2728243"/>
            <a:chExt cx="1660749" cy="2359024"/>
          </a:xfrm>
        </p:grpSpPr>
        <p:sp>
          <p:nvSpPr>
            <p:cNvPr id="40" name="Oval 14"/>
            <p:cNvSpPr>
              <a:spLocks noChangeArrowheads="1"/>
            </p:cNvSpPr>
            <p:nvPr/>
          </p:nvSpPr>
          <p:spPr bwMode="auto">
            <a:xfrm>
              <a:off x="5405953" y="3829967"/>
              <a:ext cx="1239838" cy="1090735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0071C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 smtClean="0">
                  <a:latin typeface="Times New Roman" panose="02020603050405020304" pitchFamily="18" charset="0"/>
                </a:rPr>
                <a:t>存取</a:t>
              </a:r>
              <a:endParaRPr kumimoji="1" lang="en-US" altLang="zh-CN" sz="2000" dirty="0" smtClean="0">
                <a:latin typeface="Times New Roman" panose="02020603050405020304" pitchFamily="18" charset="0"/>
              </a:endParaRP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 smtClean="0">
                  <a:latin typeface="Times New Roman" panose="02020603050405020304" pitchFamily="18" charset="0"/>
                </a:rPr>
                <a:t>方法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5146966" y="2728243"/>
              <a:ext cx="1660749" cy="2359024"/>
              <a:chOff x="5146966" y="2728243"/>
              <a:chExt cx="1660749" cy="2359024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5146966" y="2728243"/>
                <a:ext cx="714052" cy="2359024"/>
                <a:chOff x="5301178" y="2885404"/>
                <a:chExt cx="714052" cy="2359024"/>
              </a:xfrm>
            </p:grpSpPr>
            <p:sp>
              <p:nvSpPr>
                <p:cNvPr id="58" name="Line 15"/>
                <p:cNvSpPr>
                  <a:spLocks noChangeShapeType="1"/>
                </p:cNvSpPr>
                <p:nvPr/>
              </p:nvSpPr>
              <p:spPr bwMode="auto">
                <a:xfrm>
                  <a:off x="5301178" y="2885404"/>
                  <a:ext cx="714052" cy="1104776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sp>
              <p:nvSpPr>
                <p:cNvPr id="59" name="Line 17"/>
                <p:cNvSpPr>
                  <a:spLocks noChangeShapeType="1"/>
                </p:cNvSpPr>
                <p:nvPr/>
              </p:nvSpPr>
              <p:spPr bwMode="auto">
                <a:xfrm>
                  <a:off x="5301178" y="3669628"/>
                  <a:ext cx="376237" cy="536575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sp>
              <p:nvSpPr>
                <p:cNvPr id="60" name="Freeform 19"/>
                <p:cNvSpPr>
                  <a:spLocks/>
                </p:cNvSpPr>
                <p:nvPr/>
              </p:nvSpPr>
              <p:spPr bwMode="auto">
                <a:xfrm>
                  <a:off x="5301178" y="4896095"/>
                  <a:ext cx="384173" cy="348333"/>
                </a:xfrm>
                <a:custGeom>
                  <a:avLst/>
                  <a:gdLst>
                    <a:gd name="T0" fmla="*/ 0 w 413"/>
                    <a:gd name="T1" fmla="*/ 1 h 374"/>
                    <a:gd name="T2" fmla="*/ 2 w 413"/>
                    <a:gd name="T3" fmla="*/ 0 h 374"/>
                    <a:gd name="T4" fmla="*/ 0 60000 65536"/>
                    <a:gd name="T5" fmla="*/ 0 60000 65536"/>
                    <a:gd name="T6" fmla="*/ 0 w 413"/>
                    <a:gd name="T7" fmla="*/ 0 h 374"/>
                    <a:gd name="T8" fmla="*/ 413 w 413"/>
                    <a:gd name="T9" fmla="*/ 374 h 374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413" h="374">
                      <a:moveTo>
                        <a:pt x="0" y="374"/>
                      </a:moveTo>
                      <a:lnTo>
                        <a:pt x="413" y="0"/>
                      </a:lnTo>
                    </a:path>
                  </a:pathLst>
                </a:cu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</p:grpSp>
          <p:sp>
            <p:nvSpPr>
              <p:cNvPr id="62" name="Freeform 20"/>
              <p:cNvSpPr>
                <a:spLocks/>
              </p:cNvSpPr>
              <p:nvPr/>
            </p:nvSpPr>
            <p:spPr bwMode="auto">
              <a:xfrm>
                <a:off x="6523284" y="4738931"/>
                <a:ext cx="284431" cy="343571"/>
              </a:xfrm>
              <a:custGeom>
                <a:avLst/>
                <a:gdLst>
                  <a:gd name="T0" fmla="*/ 2 w 314"/>
                  <a:gd name="T1" fmla="*/ 1 h 384"/>
                  <a:gd name="T2" fmla="*/ 0 w 314"/>
                  <a:gd name="T3" fmla="*/ 0 h 384"/>
                  <a:gd name="T4" fmla="*/ 0 60000 65536"/>
                  <a:gd name="T5" fmla="*/ 0 60000 65536"/>
                  <a:gd name="T6" fmla="*/ 0 w 314"/>
                  <a:gd name="T7" fmla="*/ 0 h 384"/>
                  <a:gd name="T8" fmla="*/ 314 w 314"/>
                  <a:gd name="T9" fmla="*/ 384 h 38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14" h="384">
                    <a:moveTo>
                      <a:pt x="314" y="384"/>
                    </a:move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6802687" y="2262433"/>
            <a:ext cx="1533100" cy="3294733"/>
            <a:chOff x="6802687" y="2262433"/>
            <a:chExt cx="1533100" cy="3294733"/>
          </a:xfrm>
          <a:solidFill>
            <a:srgbClr val="FFFF00"/>
          </a:solidFill>
        </p:grpSpPr>
        <p:sp>
          <p:nvSpPr>
            <p:cNvPr id="70" name="Text Box 6"/>
            <p:cNvSpPr txBox="1">
              <a:spLocks noChangeArrowheads="1"/>
            </p:cNvSpPr>
            <p:nvPr/>
          </p:nvSpPr>
          <p:spPr bwMode="auto">
            <a:xfrm>
              <a:off x="6809303" y="2262433"/>
              <a:ext cx="1522800" cy="469900"/>
            </a:xfrm>
            <a:prstGeom prst="rect">
              <a:avLst/>
            </a:prstGeom>
            <a:grp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 smtClean="0"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2000" dirty="0" smtClean="0">
                  <a:latin typeface="Times New Roman" panose="02020603050405020304" pitchFamily="18" charset="0"/>
                </a:rPr>
                <a:t>1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71" name="Text Box 9"/>
            <p:cNvSpPr txBox="1">
              <a:spLocks noChangeArrowheads="1"/>
            </p:cNvSpPr>
            <p:nvPr/>
          </p:nvSpPr>
          <p:spPr bwMode="auto">
            <a:xfrm>
              <a:off x="6802687" y="3049710"/>
              <a:ext cx="1522800" cy="471488"/>
            </a:xfrm>
            <a:prstGeom prst="rect">
              <a:avLst/>
            </a:prstGeom>
            <a:grp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2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6812987" y="5087266"/>
              <a:ext cx="1522800" cy="469900"/>
            </a:xfrm>
            <a:prstGeom prst="rect">
              <a:avLst/>
            </a:prstGeom>
            <a:grp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2000" dirty="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73" name="Text Box 22"/>
            <p:cNvSpPr txBox="1">
              <a:spLocks noChangeArrowheads="1"/>
            </p:cNvSpPr>
            <p:nvPr/>
          </p:nvSpPr>
          <p:spPr bwMode="auto">
            <a:xfrm>
              <a:off x="7275710" y="3938711"/>
              <a:ext cx="492443" cy="904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SzTx/>
                <a:buFont typeface="Arial" panose="020B0604020202020204" pitchFamily="34" charset="0"/>
                <a:buNone/>
              </a:pPr>
              <a:r>
                <a:rPr kumimoji="1" lang="en-US" altLang="zh-CN" sz="2000" dirty="0"/>
                <a:t>...…</a:t>
              </a: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9095220" y="310031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数据共享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6" name="Oval 14"/>
          <p:cNvSpPr>
            <a:spLocks noChangeArrowheads="1"/>
          </p:cNvSpPr>
          <p:nvPr/>
        </p:nvSpPr>
        <p:spPr bwMode="auto">
          <a:xfrm>
            <a:off x="5411819" y="3837780"/>
            <a:ext cx="1239838" cy="1090735"/>
          </a:xfrm>
          <a:prstGeom prst="ellipse">
            <a:avLst/>
          </a:prstGeom>
          <a:noFill/>
          <a:ln w="28575">
            <a:solidFill>
              <a:srgbClr val="0071C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kumimoji="1" lang="zh-CN" altLang="en-US" sz="2000" dirty="0" smtClean="0">
                <a:latin typeface="Times New Roman" panose="02020603050405020304" pitchFamily="18" charset="0"/>
              </a:rPr>
              <a:t>存取</a:t>
            </a:r>
            <a:endParaRPr kumimoji="1" lang="en-US" altLang="zh-CN" sz="2000" dirty="0" smtClean="0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kumimoji="1" lang="zh-CN" altLang="en-US" sz="2000" dirty="0" smtClean="0">
                <a:latin typeface="Times New Roman" panose="02020603050405020304" pitchFamily="18" charset="0"/>
              </a:rPr>
              <a:t>方法</a:t>
            </a:r>
            <a:endParaRPr kumimoji="1" lang="zh-CN" altLang="en-US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2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6000"/>
    </mc:Choice>
    <mc:Fallback>
      <p:transition advTm="6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10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19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23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6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26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9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9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3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33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37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40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4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42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43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44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45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49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9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54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5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58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6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0" grpId="0"/>
      <p:bldP spid="50" grpId="1"/>
      <p:bldP spid="56" grpId="0"/>
      <p:bldP spid="56" grpId="1"/>
      <p:bldP spid="57" grpId="0"/>
      <p:bldP spid="57" grpId="1"/>
      <p:bldP spid="75" grpId="0"/>
      <p:bldP spid="75" grpId="1"/>
      <p:bldP spid="7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数据管理技术的产生和发展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数据库系统阶段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时期：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年代末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以来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产生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的背景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背景：</a:t>
            </a:r>
            <a:r>
              <a:rPr lang="zh-CN" altLang="en-US" sz="2000" dirty="0"/>
              <a:t>大规模数据管理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硬件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背景：</a:t>
            </a:r>
            <a:r>
              <a:rPr lang="zh-CN" altLang="en-US" sz="2000" dirty="0"/>
              <a:t>大容量磁盘、磁盘</a:t>
            </a:r>
            <a:r>
              <a:rPr lang="zh-CN" altLang="en-US" sz="2000" dirty="0" smtClean="0"/>
              <a:t>阵列</a:t>
            </a:r>
            <a:endParaRPr lang="en-US" altLang="zh-CN" sz="2000" dirty="0" smtClean="0"/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软件背景：</a:t>
            </a:r>
            <a:r>
              <a:rPr lang="zh-CN" altLang="en-US" sz="2000" dirty="0"/>
              <a:t>有数据库管理系统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处理方式：</a:t>
            </a:r>
            <a:r>
              <a:rPr lang="zh-CN" altLang="en-US" sz="2000" dirty="0"/>
              <a:t>联机</a:t>
            </a:r>
            <a:r>
              <a:rPr lang="zh-CN" altLang="en-US" sz="2000" dirty="0" smtClean="0"/>
              <a:t>实时处理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分布处理、批处理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7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781" y="4195358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文件系统到数据库系统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，标志着数据管理技术的飞跃</a:t>
            </a:r>
          </a:p>
        </p:txBody>
      </p:sp>
      <p:pic>
        <p:nvPicPr>
          <p:cNvPr id="10" name="Voice3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8776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000"/>
    </mc:Choice>
    <mc:Fallback>
      <p:transition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63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  <p:bldP spid="20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9D8EAD5-11E6-46B6-8B25-E2C28D652F37}"/>
              </a:ext>
            </a:extLst>
          </p:cNvPr>
          <p:cNvSpPr/>
          <p:nvPr/>
        </p:nvSpPr>
        <p:spPr>
          <a:xfrm>
            <a:off x="3947418" y="3554822"/>
            <a:ext cx="900000" cy="91440"/>
          </a:xfrm>
          <a:custGeom>
            <a:avLst/>
            <a:gdLst>
              <a:gd name="connsiteX0" fmla="*/ 0 w 271118"/>
              <a:gd name="connsiteY0" fmla="*/ 45720 h 91440"/>
              <a:gd name="connsiteX1" fmla="*/ 271118 w 271118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118" h="91440">
                <a:moveTo>
                  <a:pt x="0" y="45720"/>
                </a:moveTo>
                <a:lnTo>
                  <a:pt x="271118" y="4572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1481" tIns="38942" rIns="141482" bIns="38943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b="1" kern="1200">
              <a:latin typeface="Times New Roman" panose="02020603050405020304" pitchFamily="18" charset="0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C71B116-46FD-41C2-98F5-9F83B29F9F6D}"/>
              </a:ext>
            </a:extLst>
          </p:cNvPr>
          <p:cNvSpPr/>
          <p:nvPr/>
        </p:nvSpPr>
        <p:spPr>
          <a:xfrm>
            <a:off x="3945039" y="3603301"/>
            <a:ext cx="900000" cy="1365477"/>
          </a:xfrm>
          <a:custGeom>
            <a:avLst/>
            <a:gdLst>
              <a:gd name="connsiteX0" fmla="*/ 0 w 271118"/>
              <a:gd name="connsiteY0" fmla="*/ 0 h 1121469"/>
              <a:gd name="connsiteX1" fmla="*/ 135559 w 271118"/>
              <a:gd name="connsiteY1" fmla="*/ 0 h 1121469"/>
              <a:gd name="connsiteX2" fmla="*/ 135559 w 271118"/>
              <a:gd name="connsiteY2" fmla="*/ 1121469 h 1121469"/>
              <a:gd name="connsiteX3" fmla="*/ 271118 w 271118"/>
              <a:gd name="connsiteY3" fmla="*/ 1121469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121469">
                <a:moveTo>
                  <a:pt x="0" y="0"/>
                </a:moveTo>
                <a:lnTo>
                  <a:pt x="135559" y="0"/>
                </a:lnTo>
                <a:lnTo>
                  <a:pt x="135559" y="1121469"/>
                </a:lnTo>
                <a:lnTo>
                  <a:pt x="271118" y="1121469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9415" tIns="531890" rIns="119415" bIns="53189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b="1" kern="12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C396F0F-97C3-404B-84AA-BE1EDBE33E23}"/>
              </a:ext>
            </a:extLst>
          </p:cNvPr>
          <p:cNvSpPr/>
          <p:nvPr/>
        </p:nvSpPr>
        <p:spPr>
          <a:xfrm>
            <a:off x="3945039" y="2237821"/>
            <a:ext cx="900000" cy="1359962"/>
          </a:xfrm>
          <a:custGeom>
            <a:avLst/>
            <a:gdLst>
              <a:gd name="connsiteX0" fmla="*/ 0 w 271118"/>
              <a:gd name="connsiteY0" fmla="*/ 1121469 h 1121469"/>
              <a:gd name="connsiteX1" fmla="*/ 135559 w 271118"/>
              <a:gd name="connsiteY1" fmla="*/ 1121469 h 1121469"/>
              <a:gd name="connsiteX2" fmla="*/ 135559 w 271118"/>
              <a:gd name="connsiteY2" fmla="*/ 0 h 1121469"/>
              <a:gd name="connsiteX3" fmla="*/ 271118 w 271118"/>
              <a:gd name="connsiteY3" fmla="*/ 0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121469">
                <a:moveTo>
                  <a:pt x="0" y="1121469"/>
                </a:moveTo>
                <a:lnTo>
                  <a:pt x="135559" y="1121469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9415" tIns="531891" rIns="119415" bIns="53189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b="1" kern="12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3EBFE17-2A04-4BDF-ADFC-62A42EE23AE6}"/>
              </a:ext>
            </a:extLst>
          </p:cNvPr>
          <p:cNvSpPr/>
          <p:nvPr/>
        </p:nvSpPr>
        <p:spPr>
          <a:xfrm>
            <a:off x="4864930" y="1949821"/>
            <a:ext cx="4032448" cy="576000"/>
          </a:xfrm>
          <a:custGeom>
            <a:avLst/>
            <a:gdLst>
              <a:gd name="connsiteX0" fmla="*/ 0 w 2381395"/>
              <a:gd name="connsiteY0" fmla="*/ 0 h 537516"/>
              <a:gd name="connsiteX1" fmla="*/ 2381395 w 2381395"/>
              <a:gd name="connsiteY1" fmla="*/ 0 h 537516"/>
              <a:gd name="connsiteX2" fmla="*/ 2381395 w 2381395"/>
              <a:gd name="connsiteY2" fmla="*/ 537516 h 537516"/>
              <a:gd name="connsiteX3" fmla="*/ 0 w 2381395"/>
              <a:gd name="connsiteY3" fmla="*/ 537516 h 537516"/>
              <a:gd name="connsiteX4" fmla="*/ 0 w 2381395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395" h="537516">
                <a:moveTo>
                  <a:pt x="0" y="0"/>
                </a:moveTo>
                <a:lnTo>
                  <a:pt x="2381395" y="0"/>
                </a:lnTo>
                <a:lnTo>
                  <a:pt x="2381395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 dirty="0">
                <a:solidFill>
                  <a:srgbClr val="0071C1"/>
                </a:solidFill>
                <a:latin typeface="Times New Roman" panose="02020603050405020304" pitchFamily="18" charset="0"/>
              </a:rPr>
              <a:t>数据库的</a:t>
            </a:r>
            <a:r>
              <a:rPr lang="en-US" altLang="zh-CN" sz="2000" b="1" dirty="0">
                <a:solidFill>
                  <a:srgbClr val="0071C1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000" b="1" dirty="0">
                <a:solidFill>
                  <a:srgbClr val="0071C1"/>
                </a:solidFill>
                <a:latin typeface="Times New Roman" panose="02020603050405020304" pitchFamily="18" charset="0"/>
              </a:rPr>
              <a:t>个基本概念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0FBF008-6E3E-4D1B-91E9-0C5BA4CBBC04}"/>
              </a:ext>
            </a:extLst>
          </p:cNvPr>
          <p:cNvSpPr/>
          <p:nvPr/>
        </p:nvSpPr>
        <p:spPr>
          <a:xfrm>
            <a:off x="4864930" y="3312542"/>
            <a:ext cx="4032448" cy="576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数据管理技术的产生和发展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F2B87D4-D960-4F9C-8C0D-46581EA3EFA3}"/>
              </a:ext>
            </a:extLst>
          </p:cNvPr>
          <p:cNvSpPr/>
          <p:nvPr/>
        </p:nvSpPr>
        <p:spPr>
          <a:xfrm>
            <a:off x="4864930" y="4680778"/>
            <a:ext cx="4032448" cy="576000"/>
          </a:xfrm>
          <a:custGeom>
            <a:avLst/>
            <a:gdLst>
              <a:gd name="connsiteX0" fmla="*/ 0 w 2381395"/>
              <a:gd name="connsiteY0" fmla="*/ 0 h 537516"/>
              <a:gd name="connsiteX1" fmla="*/ 2381395 w 2381395"/>
              <a:gd name="connsiteY1" fmla="*/ 0 h 537516"/>
              <a:gd name="connsiteX2" fmla="*/ 2381395 w 2381395"/>
              <a:gd name="connsiteY2" fmla="*/ 537516 h 537516"/>
              <a:gd name="connsiteX3" fmla="*/ 0 w 2381395"/>
              <a:gd name="connsiteY3" fmla="*/ 537516 h 537516"/>
              <a:gd name="connsiteX4" fmla="*/ 0 w 2381395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395" h="537516">
                <a:moveTo>
                  <a:pt x="0" y="0"/>
                </a:moveTo>
                <a:lnTo>
                  <a:pt x="2381395" y="0"/>
                </a:lnTo>
                <a:lnTo>
                  <a:pt x="2381395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 dirty="0">
                <a:solidFill>
                  <a:srgbClr val="0071C1"/>
                </a:solidFill>
                <a:latin typeface="Times New Roman" panose="02020603050405020304" pitchFamily="18" charset="0"/>
              </a:rPr>
              <a:t>数据库系统的特点 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66B8C6-4CEB-44E6-B2F1-14EAD1F239CA}"/>
              </a:ext>
            </a:extLst>
          </p:cNvPr>
          <p:cNvGrpSpPr/>
          <p:nvPr/>
        </p:nvGrpSpPr>
        <p:grpSpPr>
          <a:xfrm>
            <a:off x="3215680" y="1949822"/>
            <a:ext cx="737512" cy="3306956"/>
            <a:chOff x="954464" y="2018222"/>
            <a:chExt cx="737513" cy="2730956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E4A9EA0-9256-47F2-B3AA-77975EB5A88E}"/>
                </a:ext>
              </a:extLst>
            </p:cNvPr>
            <p:cNvSpPr/>
            <p:nvPr/>
          </p:nvSpPr>
          <p:spPr>
            <a:xfrm rot="16200000">
              <a:off x="-51014" y="3023700"/>
              <a:ext cx="2730956" cy="720000"/>
            </a:xfrm>
            <a:custGeom>
              <a:avLst/>
              <a:gdLst>
                <a:gd name="connsiteX0" fmla="*/ 0 w 2730956"/>
                <a:gd name="connsiteY0" fmla="*/ 0 h 775026"/>
                <a:gd name="connsiteX1" fmla="*/ 2730956 w 2730956"/>
                <a:gd name="connsiteY1" fmla="*/ 0 h 775026"/>
                <a:gd name="connsiteX2" fmla="*/ 2730956 w 2730956"/>
                <a:gd name="connsiteY2" fmla="*/ 775026 h 775026"/>
                <a:gd name="connsiteX3" fmla="*/ 0 w 2730956"/>
                <a:gd name="connsiteY3" fmla="*/ 775026 h 775026"/>
                <a:gd name="connsiteX4" fmla="*/ 0 w 2730956"/>
                <a:gd name="connsiteY4" fmla="*/ 0 h 77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956" h="775026">
                  <a:moveTo>
                    <a:pt x="0" y="0"/>
                  </a:moveTo>
                  <a:lnTo>
                    <a:pt x="2730956" y="0"/>
                  </a:lnTo>
                  <a:lnTo>
                    <a:pt x="2730956" y="775026"/>
                  </a:lnTo>
                  <a:lnTo>
                    <a:pt x="0" y="77502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039594A-AB0B-4F12-B45F-DD14052DF9AB}"/>
                </a:ext>
              </a:extLst>
            </p:cNvPr>
            <p:cNvSpPr txBox="1"/>
            <p:nvPr/>
          </p:nvSpPr>
          <p:spPr>
            <a:xfrm>
              <a:off x="1084749" y="2506259"/>
              <a:ext cx="607228" cy="1855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Times New Roman" panose="02020603050405020304" pitchFamily="18" charset="0"/>
                  <a:ea typeface="+mj-ea"/>
                </a:rPr>
                <a:t>数据库系统概述</a:t>
              </a:r>
              <a:endParaRPr lang="zh-CN" altLang="en-US" sz="2000" b="1" dirty="0">
                <a:latin typeface="Times New Roman" panose="02020603050405020304" pitchFamily="18" charset="0"/>
                <a:ea typeface="+mj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CAFAF13-0335-4489-9245-908565007DE1}"/>
              </a:ext>
            </a:extLst>
          </p:cNvPr>
          <p:cNvSpPr txBox="1"/>
          <p:nvPr/>
        </p:nvSpPr>
        <p:spPr>
          <a:xfrm>
            <a:off x="4529826" y="241017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087888" y="2529489"/>
            <a:ext cx="2936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baseline="0" dirty="0" smtClean="0">
                <a:solidFill>
                  <a:srgbClr val="FF0000"/>
                </a:solidFill>
                <a:latin typeface="+mn-ea"/>
                <a:ea typeface="+mn-ea"/>
              </a:rPr>
              <a:t>产生于</a:t>
            </a:r>
            <a:r>
              <a:rPr lang="en-US" altLang="zh-CN" b="1" baseline="0" dirty="0" smtClean="0">
                <a:solidFill>
                  <a:srgbClr val="FF0000"/>
                </a:solidFill>
                <a:latin typeface="+mn-ea"/>
                <a:ea typeface="+mn-ea"/>
              </a:rPr>
              <a:t>60</a:t>
            </a:r>
            <a:r>
              <a:rPr lang="zh-CN" altLang="en-US" b="1" baseline="0" dirty="0" smtClean="0">
                <a:solidFill>
                  <a:srgbClr val="FF0000"/>
                </a:solidFill>
                <a:latin typeface="+mn-ea"/>
                <a:ea typeface="+mn-ea"/>
              </a:rPr>
              <a:t>年代末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87888" y="310313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数据管理的有效技术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7887" y="3676771"/>
            <a:ext cx="39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计算机科学的重要分支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87887" y="4250412"/>
            <a:ext cx="39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是信息系统的核心和基础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115248" y="1431313"/>
            <a:ext cx="217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15248" y="1804045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数据库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15248" y="2176777"/>
            <a:ext cx="294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数据库管理系统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115248" y="2549510"/>
            <a:ext cx="294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数据库系统</a:t>
            </a:r>
            <a:endParaRPr lang="zh-CN" altLang="en-US" b="1" baseline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4" name="Voice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04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24826"/>
      </p:ext>
    </p:extLst>
  </p:cSld>
  <p:clrMapOvr>
    <a:masterClrMapping/>
  </p:clrMapOvr>
  <p:transition spd="slow" advTm="48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3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1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1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1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8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32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34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35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37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4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4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4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4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40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4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42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43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26" grpId="0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数据库的特点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一个例子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68524"/>
            <a:ext cx="9217024" cy="470898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学生的信息包括学号、姓名、性别、年龄、专业和奖励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文件系统实现学籍管理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数据存储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定长记录 存储在“学生基本信息”文件中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变长记录 存放在另一个”奖励”文件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“学生基本信息”表中的位置和长度描述“奖励”文件中记录的开始位置和长度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查询数据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编写应用程序，实现数据的录入和查找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缺点：程序员必须关注记录结构和不同文件中记录之间的联系，工作量大，编程复杂，开发速度慢</a:t>
            </a:r>
          </a:p>
        </p:txBody>
      </p:sp>
      <p:pic>
        <p:nvPicPr>
          <p:cNvPr id="11" name="Voice3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92832" y="33575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8000"/>
    </mc:Choice>
    <mc:Fallback xmlns="">
      <p:transition advTm="5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36667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iterate type="lt">
                                    <p:tmPct val="21619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/>
      <p:bldP spid="19" grpId="0"/>
      <p:bldP spid="4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数据库的特点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一个例子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学生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的信息包括学号、姓名、性别、年龄、专业和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奖励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Voice4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48816" y="3225800"/>
            <a:ext cx="406400" cy="406400"/>
          </a:xfrm>
          <a:prstGeom prst="rect">
            <a:avLst/>
          </a:prstGeom>
        </p:spPr>
      </p:pic>
      <p:sp>
        <p:nvSpPr>
          <p:cNvPr id="1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88703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数据库系统管理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存储数据：建立两张表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存放学生的基本信息，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存放学生的奖励情况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使用两条插入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命令完成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学生基本信息和奖励情况的数据录入功能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查询功能：可以用一条查询语句实现</a:t>
            </a:r>
          </a:p>
        </p:txBody>
      </p:sp>
    </p:spTree>
    <p:extLst>
      <p:ext uri="{BB962C8B-B14F-4D97-AF65-F5344CB8AC3E}">
        <p14:creationId xmlns:p14="http://schemas.microsoft.com/office/powerpoint/2010/main" val="292882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0"/>
    </mc:Choice>
    <mc:Fallback>
      <p:transition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1619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数据库的特点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一个例子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学生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的信息包括学号、姓名、性别、年龄、专业和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奖励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88703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数据库系统管理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存储数据：建立两张表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存放学生的基本信息，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存放学生的奖励情况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使用两条插入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命令完成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学生基本信息和奖励情况的数据录入功能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查询功能：可以用一条查询语句实现</a:t>
            </a:r>
          </a:p>
        </p:txBody>
      </p:sp>
      <p:sp>
        <p:nvSpPr>
          <p:cNvPr id="1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4725144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数据结构化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数据的共享性高，冗余度低且易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扩充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032" y="4725144"/>
            <a:ext cx="525658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数据独立性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数据由数据库管理系统统一管理和控制</a:t>
            </a:r>
          </a:p>
        </p:txBody>
      </p:sp>
      <p:pic>
        <p:nvPicPr>
          <p:cNvPr id="2" name="Voice4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20824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2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21619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700"/>
                                  </p:stCondLst>
                                  <p:iterate type="lt">
                                    <p:tmPct val="21619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数据库的特点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数据结构化</a:t>
            </a:r>
          </a:p>
        </p:txBody>
      </p:sp>
      <p:sp>
        <p:nvSpPr>
          <p:cNvPr id="1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68524"/>
            <a:ext cx="9217024" cy="317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数据的整体结构化是数据库的主要特征之一    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整体结构化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不再仅仅针对某一个应用，而是面向全组织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不仅数据内部结构化，整体是结构化的，数据之间具有联系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数据记录可以变长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数据的最小存取单位是数据项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数据的用数据模型描述，无需应用程序定义</a:t>
            </a:r>
          </a:p>
        </p:txBody>
      </p:sp>
      <p:pic>
        <p:nvPicPr>
          <p:cNvPr id="2" name="Voice4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92832" y="463862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0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000"/>
    </mc:Choice>
    <mc:Fallback>
      <p:transition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21619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数据库的特点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数据的共享性高，冗余度低且易扩充</a:t>
            </a:r>
          </a:p>
        </p:txBody>
      </p:sp>
      <p:sp>
        <p:nvSpPr>
          <p:cNvPr id="1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68524"/>
            <a:ext cx="9217024" cy="224676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数据面向整个系统，可以被多个用户、多个应用共享使用。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数据共享的好处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减少数据冗余，节约存储空间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避免数据之间的不相容性与不一致性 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使系统易于扩充</a:t>
            </a:r>
          </a:p>
        </p:txBody>
      </p:sp>
      <p:pic>
        <p:nvPicPr>
          <p:cNvPr id="3" name="Voice4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1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000"/>
    </mc:Choice>
    <mc:Fallback>
      <p:transition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6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iterate type="lt">
                                    <p:tmPct val="21619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数据库的特点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数据独立性高</a:t>
            </a:r>
          </a:p>
        </p:txBody>
      </p:sp>
      <p:sp>
        <p:nvSpPr>
          <p:cNvPr id="1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68524"/>
            <a:ext cx="9217024" cy="2862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物理独立性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指用户的应用程序与数据库中数据的物理存储是相互独立的。当数据的物理存储改变了，应用程序不用改变。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逻辑独立性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指用户的应用程序与数据库的逻辑结构是相互独立的。数据的逻辑结构改变了，应用程序不用改变。 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数据独立性由数据库管理系统的二级映像功能来保证。</a:t>
            </a:r>
          </a:p>
        </p:txBody>
      </p:sp>
      <p:pic>
        <p:nvPicPr>
          <p:cNvPr id="2" name="Voice4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476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5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000"/>
    </mc:Choice>
    <mc:Fallback>
      <p:transition advTm="3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6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iterate type="lt">
                                    <p:tmPct val="21619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数据库的特点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数据由数据管理系统统一管理和控制</a:t>
            </a:r>
          </a:p>
        </p:txBody>
      </p:sp>
      <p:sp>
        <p:nvSpPr>
          <p:cNvPr id="1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68524"/>
            <a:ext cx="9217024" cy="409342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/>
              <a:t>数据库管理系统提供的数据</a:t>
            </a:r>
            <a:r>
              <a:rPr lang="zh-CN" altLang="en-US" sz="2000" dirty="0" smtClean="0"/>
              <a:t>控制功能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安全性保护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保护数据以防止不合法的使用造成的数据的泄密和破坏。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完整性检查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保证数据的正确性、有效性和相容性。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并发控制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对多用户的并发操作加以控制和协调，防止相互干扰而得到错误的结果。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数据库恢复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将数据库从错误状态恢复到某一已知的正确状态。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Voice4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6768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1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9000"/>
    </mc:Choice>
    <mc:Fallback>
      <p:transition advTm="4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6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21619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1.1.3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数据库的特点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应用程序与数据的对应关系</a:t>
            </a:r>
          </a:p>
        </p:txBody>
      </p: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3026569" y="1925638"/>
            <a:ext cx="6138862" cy="3592512"/>
            <a:chOff x="1216" y="1162"/>
            <a:chExt cx="3867" cy="2263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1216" y="3425"/>
              <a:ext cx="0" cy="0"/>
            </a:xfrm>
            <a:prstGeom prst="line">
              <a:avLst/>
            </a:prstGeom>
            <a:noFill/>
            <a:ln w="28575">
              <a:solidFill>
                <a:srgbClr val="0071C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1279" y="3171"/>
              <a:ext cx="64" cy="127"/>
            </a:xfrm>
            <a:prstGeom prst="line">
              <a:avLst/>
            </a:prstGeom>
            <a:noFill/>
            <a:ln w="28575">
              <a:solidFill>
                <a:srgbClr val="0071C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1562" y="2795"/>
              <a:ext cx="698" cy="372"/>
              <a:chOff x="2119" y="7370"/>
              <a:chExt cx="1155" cy="471"/>
            </a:xfrm>
          </p:grpSpPr>
          <p:sp>
            <p:nvSpPr>
              <p:cNvPr id="38" name="Rectangle 10"/>
              <p:cNvSpPr>
                <a:spLocks noChangeArrowheads="1"/>
              </p:cNvSpPr>
              <p:nvPr/>
            </p:nvSpPr>
            <p:spPr bwMode="auto">
              <a:xfrm>
                <a:off x="2224" y="7370"/>
                <a:ext cx="1050" cy="314"/>
              </a:xfrm>
              <a:prstGeom prst="rect">
                <a:avLst/>
              </a:prstGeom>
              <a:noFill/>
              <a:ln w="28575">
                <a:solidFill>
                  <a:srgbClr val="0071C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 typeface="Arial" panose="020B0604020202020204" pitchFamily="34" charset="0"/>
                  <a:buNone/>
                </a:pPr>
                <a:endParaRPr lang="zh-CN" altLang="en-US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Line 11"/>
              <p:cNvSpPr>
                <a:spLocks noChangeShapeType="1"/>
              </p:cNvSpPr>
              <p:nvPr/>
            </p:nvSpPr>
            <p:spPr bwMode="auto">
              <a:xfrm flipH="1">
                <a:off x="2119" y="7684"/>
                <a:ext cx="105" cy="157"/>
              </a:xfrm>
              <a:prstGeom prst="line">
                <a:avLst/>
              </a:prstGeom>
              <a:noFill/>
              <a:ln w="28575">
                <a:solidFill>
                  <a:srgbClr val="0071C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" name="Line 12"/>
              <p:cNvSpPr>
                <a:spLocks noChangeShapeType="1"/>
              </p:cNvSpPr>
              <p:nvPr/>
            </p:nvSpPr>
            <p:spPr bwMode="auto">
              <a:xfrm flipH="1">
                <a:off x="3169" y="7684"/>
                <a:ext cx="105" cy="157"/>
              </a:xfrm>
              <a:prstGeom prst="line">
                <a:avLst/>
              </a:prstGeom>
              <a:noFill/>
              <a:ln w="28575">
                <a:solidFill>
                  <a:srgbClr val="0071C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Line 13"/>
              <p:cNvSpPr>
                <a:spLocks noChangeShapeType="1"/>
              </p:cNvSpPr>
              <p:nvPr/>
            </p:nvSpPr>
            <p:spPr bwMode="auto">
              <a:xfrm>
                <a:off x="2119" y="7841"/>
                <a:ext cx="1050" cy="0"/>
              </a:xfrm>
              <a:prstGeom prst="line">
                <a:avLst/>
              </a:prstGeom>
              <a:noFill/>
              <a:ln w="28575">
                <a:solidFill>
                  <a:srgbClr val="0071C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4"/>
            <p:cNvGrpSpPr>
              <a:grpSpLocks/>
            </p:cNvGrpSpPr>
            <p:nvPr/>
          </p:nvGrpSpPr>
          <p:grpSpPr bwMode="auto">
            <a:xfrm>
              <a:off x="1371" y="2919"/>
              <a:ext cx="254" cy="496"/>
              <a:chOff x="1909" y="7527"/>
              <a:chExt cx="420" cy="628"/>
            </a:xfrm>
          </p:grpSpPr>
          <p:grpSp>
            <p:nvGrpSpPr>
              <p:cNvPr id="32" name="Group 15"/>
              <p:cNvGrpSpPr>
                <a:grpSpLocks/>
              </p:cNvGrpSpPr>
              <p:nvPr/>
            </p:nvGrpSpPr>
            <p:grpSpPr bwMode="auto">
              <a:xfrm>
                <a:off x="1909" y="7527"/>
                <a:ext cx="261" cy="628"/>
                <a:chOff x="1909" y="7527"/>
                <a:chExt cx="261" cy="628"/>
              </a:xfrm>
            </p:grpSpPr>
            <p:sp>
              <p:nvSpPr>
                <p:cNvPr id="34" name="AutoShape 16"/>
                <p:cNvSpPr>
                  <a:spLocks noChangeArrowheads="1"/>
                </p:cNvSpPr>
                <p:nvPr/>
              </p:nvSpPr>
              <p:spPr bwMode="auto">
                <a:xfrm>
                  <a:off x="2065" y="7527"/>
                  <a:ext cx="105" cy="142"/>
                </a:xfrm>
                <a:prstGeom prst="flowChartConnector">
                  <a:avLst/>
                </a:prstGeom>
                <a:solidFill>
                  <a:srgbClr val="FFFFFF"/>
                </a:solidFill>
                <a:ln w="28575">
                  <a:solidFill>
                    <a:srgbClr val="0071C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SzPct val="100000"/>
                    <a:buFont typeface="Wingdings" panose="05000000000000000000" pitchFamily="2" charset="2"/>
                    <a:buChar char="v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SzPct val="100000"/>
                    <a:buFont typeface="Wingdings" panose="05000000000000000000" pitchFamily="2" charset="2"/>
                    <a:buChar char="n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SzTx/>
                    <a:buFont typeface="Arial" panose="020B0604020202020204" pitchFamily="34" charset="0"/>
                    <a:buNone/>
                  </a:pPr>
                  <a:endParaRPr lang="zh-CN" altLang="en-US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" name="Arc 17"/>
                <p:cNvSpPr>
                  <a:spLocks/>
                </p:cNvSpPr>
                <p:nvPr/>
              </p:nvSpPr>
              <p:spPr bwMode="auto">
                <a:xfrm flipH="1">
                  <a:off x="2008" y="7684"/>
                  <a:ext cx="105" cy="31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71C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" name="Line 18"/>
                <p:cNvSpPr>
                  <a:spLocks noChangeShapeType="1"/>
                </p:cNvSpPr>
                <p:nvPr/>
              </p:nvSpPr>
              <p:spPr bwMode="auto">
                <a:xfrm>
                  <a:off x="2014" y="7998"/>
                  <a:ext cx="105" cy="157"/>
                </a:xfrm>
                <a:prstGeom prst="line">
                  <a:avLst/>
                </a:prstGeom>
                <a:noFill/>
                <a:ln w="28575">
                  <a:solidFill>
                    <a:srgbClr val="0071C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909" y="7998"/>
                  <a:ext cx="105" cy="157"/>
                </a:xfrm>
                <a:prstGeom prst="line">
                  <a:avLst/>
                </a:prstGeom>
                <a:noFill/>
                <a:ln w="28575">
                  <a:solidFill>
                    <a:srgbClr val="0071C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3" name="Line 20"/>
              <p:cNvSpPr>
                <a:spLocks noChangeShapeType="1"/>
              </p:cNvSpPr>
              <p:nvPr/>
            </p:nvSpPr>
            <p:spPr bwMode="auto">
              <a:xfrm>
                <a:off x="2119" y="7684"/>
                <a:ext cx="210" cy="157"/>
              </a:xfrm>
              <a:prstGeom prst="line">
                <a:avLst/>
              </a:prstGeom>
              <a:noFill/>
              <a:ln w="28575">
                <a:solidFill>
                  <a:srgbClr val="0071C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2" name="AutoShape 21"/>
            <p:cNvSpPr>
              <a:spLocks noChangeArrowheads="1"/>
            </p:cNvSpPr>
            <p:nvPr/>
          </p:nvSpPr>
          <p:spPr bwMode="auto">
            <a:xfrm>
              <a:off x="2608" y="1706"/>
              <a:ext cx="953" cy="762"/>
            </a:xfrm>
            <a:prstGeom prst="hexagon">
              <a:avLst>
                <a:gd name="adj" fmla="val 31266"/>
                <a:gd name="vf" fmla="val 115470"/>
              </a:avLst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 lIns="0" tIns="190800" rIns="0"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1800" dirty="0" smtClean="0">
                  <a:latin typeface="Times New Roman" panose="02020603050405020304" pitchFamily="18" charset="0"/>
                </a:rPr>
                <a:t>   数据库</a:t>
              </a:r>
              <a:endParaRPr kumimoji="1" lang="en-US" altLang="zh-CN" sz="1800" dirty="0" smtClean="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1800" dirty="0" smtClean="0">
                  <a:latin typeface="Times New Roman" panose="02020603050405020304" pitchFamily="18" charset="0"/>
                </a:rPr>
                <a:t> 管理系统</a:t>
              </a:r>
              <a:endParaRPr kumimoji="1"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AutoShape 22"/>
            <p:cNvSpPr>
              <a:spLocks noChangeArrowheads="1"/>
            </p:cNvSpPr>
            <p:nvPr/>
          </p:nvSpPr>
          <p:spPr bwMode="auto">
            <a:xfrm>
              <a:off x="4130" y="1344"/>
              <a:ext cx="953" cy="1778"/>
            </a:xfrm>
            <a:prstGeom prst="can">
              <a:avLst>
                <a:gd name="adj" fmla="val 46642"/>
              </a:avLst>
            </a:prstGeom>
            <a:noFill/>
            <a:ln w="28575">
              <a:solidFill>
                <a:srgbClr val="0071C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24"/>
            <p:cNvSpPr>
              <a:spLocks noChangeArrowheads="1"/>
            </p:cNvSpPr>
            <p:nvPr/>
          </p:nvSpPr>
          <p:spPr bwMode="auto">
            <a:xfrm>
              <a:off x="4316" y="2024"/>
              <a:ext cx="254" cy="127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316" y="2405"/>
              <a:ext cx="254" cy="127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4697" y="2405"/>
              <a:ext cx="254" cy="127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20" name="Rectangle 27"/>
            <p:cNvSpPr>
              <a:spLocks noChangeArrowheads="1"/>
            </p:cNvSpPr>
            <p:nvPr/>
          </p:nvSpPr>
          <p:spPr bwMode="auto">
            <a:xfrm>
              <a:off x="4507" y="2786"/>
              <a:ext cx="254" cy="127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>
              <a:off x="4443" y="2151"/>
              <a:ext cx="0" cy="254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>
              <a:off x="4507" y="2532"/>
              <a:ext cx="63" cy="254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 flipH="1">
              <a:off x="4697" y="2532"/>
              <a:ext cx="64" cy="254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" name="Line 31"/>
            <p:cNvSpPr>
              <a:spLocks noChangeShapeType="1"/>
            </p:cNvSpPr>
            <p:nvPr/>
          </p:nvSpPr>
          <p:spPr bwMode="auto">
            <a:xfrm>
              <a:off x="3560" y="2069"/>
              <a:ext cx="571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" name="Line 32"/>
            <p:cNvSpPr>
              <a:spLocks noChangeShapeType="1"/>
            </p:cNvSpPr>
            <p:nvPr/>
          </p:nvSpPr>
          <p:spPr bwMode="auto">
            <a:xfrm>
              <a:off x="2245" y="1480"/>
              <a:ext cx="590" cy="226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6" name="Line 33"/>
            <p:cNvSpPr>
              <a:spLocks noChangeShapeType="1"/>
            </p:cNvSpPr>
            <p:nvPr/>
          </p:nvSpPr>
          <p:spPr bwMode="auto">
            <a:xfrm>
              <a:off x="2290" y="2069"/>
              <a:ext cx="318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7" name="Line 34"/>
            <p:cNvSpPr>
              <a:spLocks noChangeShapeType="1"/>
            </p:cNvSpPr>
            <p:nvPr/>
          </p:nvSpPr>
          <p:spPr bwMode="auto">
            <a:xfrm flipV="1">
              <a:off x="2290" y="2478"/>
              <a:ext cx="545" cy="498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8" name="Text Box 35"/>
            <p:cNvSpPr txBox="1">
              <a:spLocks noChangeArrowheads="1"/>
            </p:cNvSpPr>
            <p:nvPr/>
          </p:nvSpPr>
          <p:spPr bwMode="auto">
            <a:xfrm>
              <a:off x="1383" y="1162"/>
              <a:ext cx="871" cy="379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 tIns="118800"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sz="2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" name="Text Box 36"/>
            <p:cNvSpPr txBox="1">
              <a:spLocks noChangeArrowheads="1"/>
            </p:cNvSpPr>
            <p:nvPr/>
          </p:nvSpPr>
          <p:spPr bwMode="auto">
            <a:xfrm>
              <a:off x="1429" y="1933"/>
              <a:ext cx="871" cy="378"/>
            </a:xfrm>
            <a:prstGeom prst="rect">
              <a:avLst/>
            </a:prstGeom>
            <a:noFill/>
            <a:ln w="28575">
              <a:solidFill>
                <a:srgbClr val="0071C1"/>
              </a:solidFill>
              <a:miter lim="800000"/>
              <a:headEnd/>
              <a:tailEnd/>
            </a:ln>
          </p:spPr>
          <p:txBody>
            <a:bodyPr tIns="118800"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</a:rPr>
                <a:t>应用程序</a:t>
              </a:r>
              <a:r>
                <a:rPr kumimoji="1" lang="en-US" altLang="zh-CN" sz="2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 Box 38"/>
            <p:cNvSpPr txBox="1">
              <a:spLocks noChangeArrowheads="1"/>
            </p:cNvSpPr>
            <p:nvPr/>
          </p:nvSpPr>
          <p:spPr bwMode="auto">
            <a:xfrm>
              <a:off x="4332" y="1434"/>
              <a:ext cx="653" cy="253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xtLst/>
          </p:spPr>
          <p:txBody>
            <a:bodyPr lIns="0" tIns="0" rIns="0" bIns="0"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kumimoji="1" lang="zh-CN" altLang="en-US" sz="2000" dirty="0">
                  <a:latin typeface="Times New Roman" panose="02020603050405020304" pitchFamily="18" charset="0"/>
                </a:rPr>
                <a:t>数据库</a:t>
              </a:r>
            </a:p>
          </p:txBody>
        </p:sp>
        <p:sp>
          <p:nvSpPr>
            <p:cNvPr id="31" name="Text Box 39"/>
            <p:cNvSpPr txBox="1">
              <a:spLocks noChangeArrowheads="1"/>
            </p:cNvSpPr>
            <p:nvPr/>
          </p:nvSpPr>
          <p:spPr bwMode="auto">
            <a:xfrm>
              <a:off x="1788" y="2463"/>
              <a:ext cx="310" cy="52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SzTx/>
                <a:buFont typeface="Arial" panose="020B0604020202020204" pitchFamily="34" charset="0"/>
                <a:buNone/>
              </a:pPr>
              <a:r>
                <a:rPr kumimoji="1" lang="en-US" altLang="zh-CN" sz="2000" dirty="0">
                  <a:latin typeface="Times New Roman" panose="02020603050405020304" pitchFamily="18" charset="0"/>
                </a:rPr>
                <a:t>…</a:t>
              </a:r>
            </a:p>
          </p:txBody>
        </p:sp>
      </p:grpSp>
      <p:pic>
        <p:nvPicPr>
          <p:cNvPr id="2" name="Voice5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13112" y="3290887"/>
            <a:ext cx="406400" cy="406400"/>
          </a:xfrm>
          <a:prstGeom prst="rect">
            <a:avLst/>
          </a:prstGeom>
        </p:spPr>
      </p:pic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5234782" y="2795906"/>
            <a:ext cx="1512887" cy="1209675"/>
          </a:xfrm>
          <a:prstGeom prst="hexagon">
            <a:avLst>
              <a:gd name="adj" fmla="val 31266"/>
              <a:gd name="vf" fmla="val 115470"/>
            </a:avLst>
          </a:prstGeom>
          <a:solidFill>
            <a:srgbClr val="FFFF00"/>
          </a:solidFill>
          <a:ln w="28575">
            <a:solidFill>
              <a:srgbClr val="0071C1"/>
            </a:solidFill>
            <a:miter lim="800000"/>
            <a:headEnd/>
            <a:tailEnd/>
          </a:ln>
        </p:spPr>
        <p:txBody>
          <a:bodyPr lIns="0" tIns="190800" rIns="0"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</a:rPr>
              <a:t>   数据库</a:t>
            </a:r>
            <a:endParaRPr kumimoji="1" lang="en-US" altLang="zh-CN" sz="18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</a:rPr>
              <a:t> 管理系统</a:t>
            </a:r>
            <a:endParaRPr kumimoji="1" lang="en-US" altLang="zh-CN" sz="1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8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000"/>
    </mc:Choice>
    <mc:Fallback>
      <p:transition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4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7AF40F-BB5C-41A1-8A4E-C9632FAC7719}"/>
              </a:ext>
            </a:extLst>
          </p:cNvPr>
          <p:cNvSpPr txBox="1"/>
          <p:nvPr/>
        </p:nvSpPr>
        <p:spPr>
          <a:xfrm>
            <a:off x="4485520" y="241017"/>
            <a:ext cx="322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zh-CN" altLang="en-US" sz="3200" b="1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本节回眸</a:t>
            </a:r>
            <a:endParaRPr lang="zh-CN" altLang="en-US" sz="32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3" name="Voice4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64840" y="3225800"/>
            <a:ext cx="406400" cy="406400"/>
          </a:xfrm>
          <a:prstGeom prst="rect">
            <a:avLst/>
          </a:prstGeom>
        </p:spPr>
      </p:pic>
      <p:sp>
        <p:nvSpPr>
          <p:cNvPr id="3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68524"/>
            <a:ext cx="9217024" cy="230832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p"/>
            </a:pPr>
            <a:r>
              <a:rPr lang="zh-CN" altLang="en-US" sz="2400" dirty="0"/>
              <a:t>数据库是长期存储在计算机内有组织的大量的共享的数据集合。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p"/>
            </a:pPr>
            <a:r>
              <a:rPr lang="zh-CN" altLang="en-US" sz="2400" dirty="0"/>
              <a:t>可以供各种用户共享，具有最小冗余度和较高的数据独立性。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p"/>
            </a:pPr>
            <a:r>
              <a:rPr lang="zh-CN" altLang="en-US" sz="2400" dirty="0"/>
              <a:t>数据库管理系统在数据库建立、运用和维护时对数据库进行统一控制，以保证数据的完整性、安全性，并在多用户同时使用数据库时进行并发控制，在发生故障后对数据库进行恢复。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1598880"/>
      </p:ext>
    </p:extLst>
  </p:cSld>
  <p:clrMapOvr>
    <a:masterClrMapping/>
  </p:clrMapOvr>
  <p:transition spd="slow" advTm="40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21619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9876" y="260648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知识点检测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2633" y="836712"/>
            <a:ext cx="9989911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试述数据、数据库、数据库系统、数据库管理系统的概念。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344" y="62373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答案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解析  </a:t>
            </a:r>
            <a:r>
              <a:rPr lang="en-US" altLang="zh-CN" b="1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下一题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   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5440" y="626925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4444" y="1600927"/>
            <a:ext cx="10133926" cy="415498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【</a:t>
            </a:r>
            <a:r>
              <a:rPr lang="zh-CN" altLang="en-US" sz="20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解析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】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(1)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数据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(Data):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描述事物的符号记录称为数据。数据的种类有数字、文字、图形、图像、声音、正文等。数据与其语义是不可分的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(2)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数据库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(D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砒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aBase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, 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简称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DB):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数据库是长期储存在计算机内的、有组织的、可共享的数据集合。数据库中的数据按一定的数据模型组织、描述和储存，具有较小的冗余度、较高的数据独立性和易扩展性，  并可为各种用户共享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(3)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数据库系统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DataBase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Sytem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,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简称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DBS): 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数据库系统是指在计算机系统中引入数据库后的系统构成，一般由数据库、数据库管理系统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及其开发工具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、应用系统、数据库管理员构成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 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(4)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数据库管理系统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DataBase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Management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Sytem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，  简称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DBMS):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数据库管理系统是位于用户与操作系统之间的一层数据管理软件，用于科学地组织和存储数据、高效地获取和维护数据。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DBMS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 pitchFamily="34" charset="0"/>
              </a:rPr>
              <a:t>的主要功能包括数据定义功能、数据操纵功能、数据库的运行管理功能、数据库的建立和维护功能。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809574"/>
      </p:ext>
    </p:extLst>
  </p:cSld>
  <p:clrMapOvr>
    <a:masterClrMapping/>
  </p:clrMapOvr>
  <p:transition spd="slow" advTm="1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个基本概念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数据库中存储的基本对象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</a:p>
          <a:p>
            <a:pPr marL="342000"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描述事物的符号记录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的种类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数字、文字、图形、图像、音频、视频、学生的档案记录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0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数据的含义称为数据的语义，数据与其语义是不可分的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800" dirty="0">
              <a:cs typeface="Times New Roman" panose="02020603050405020304" pitchFamily="18" charset="0"/>
            </a:endParaRPr>
          </a:p>
        </p:txBody>
      </p:sp>
      <p:pic>
        <p:nvPicPr>
          <p:cNvPr id="6" name="Voice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76808" y="3225800"/>
            <a:ext cx="406400" cy="406400"/>
          </a:xfrm>
          <a:prstGeom prst="rect">
            <a:avLst/>
          </a:prstGeom>
        </p:spPr>
      </p:pic>
      <p:sp>
        <p:nvSpPr>
          <p:cNvPr id="3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4221088"/>
            <a:ext cx="921702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是一个数据</a:t>
            </a:r>
          </a:p>
        </p:txBody>
      </p:sp>
      <p:sp>
        <p:nvSpPr>
          <p:cNvPr id="33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528" y="4743371"/>
            <a:ext cx="9217024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：学生某门课的成绩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：某人的体重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：计算机系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级学生人数</a:t>
            </a:r>
          </a:p>
        </p:txBody>
      </p:sp>
      <p:pic>
        <p:nvPicPr>
          <p:cNvPr id="10" name="Voice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968896" y="74150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22424"/>
      </p:ext>
    </p:extLst>
  </p:cSld>
  <p:clrMapOvr>
    <a:masterClrMapping/>
  </p:clrMapOvr>
  <p:transition spd="slow" advTm="6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30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92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8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97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20" grpId="0"/>
      <p:bldP spid="31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17044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个基本概念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数据库中存储的基本对象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</a:p>
          <a:p>
            <a:pPr marL="342000"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描述事物的符号记录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的种类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数字、文字、图形、图像、音频、视频、学生的档案记录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0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数据的含义称为数据的语义，数据与其语义是不可分的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800" dirty="0">
              <a:cs typeface="Times New Roman" panose="02020603050405020304" pitchFamily="18" charset="0"/>
            </a:endParaRPr>
          </a:p>
        </p:txBody>
      </p:sp>
      <p:sp>
        <p:nvSpPr>
          <p:cNvPr id="3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4221088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（李明，男，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199505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，江苏南京市，计算机系，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528" y="5161641"/>
            <a:ext cx="8823248" cy="116955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语义：学生姓名、性别、出生年月、出生地、所在院系、入学时间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解释：李明是个大学生，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月出生，江苏南京市人，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年考入计算机系</a:t>
            </a:r>
          </a:p>
        </p:txBody>
      </p:sp>
      <p:pic>
        <p:nvPicPr>
          <p:cNvPr id="5" name="Voic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8776" y="3225800"/>
            <a:ext cx="406400" cy="406400"/>
          </a:xfrm>
          <a:prstGeom prst="rect">
            <a:avLst/>
          </a:prstGeom>
        </p:spPr>
      </p:pic>
      <p:sp>
        <p:nvSpPr>
          <p:cNvPr id="1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4221088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000" dirty="0" smtClean="0"/>
              <a:t>学生</a:t>
            </a:r>
            <a:r>
              <a:rPr lang="zh-CN" altLang="en-US" sz="2000" dirty="0"/>
              <a:t>档案中的学生</a:t>
            </a:r>
            <a:r>
              <a:rPr lang="zh-CN" altLang="en-US" sz="2000" dirty="0" smtClean="0"/>
              <a:t>记录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40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8000"/>
    </mc:Choice>
    <mc:Fallback>
      <p:transition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1" grpId="0"/>
      <p:bldP spid="3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个基本概念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数据库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393954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是长期储存在计算机内、有组织的、可共享的大量数据的集合。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数据库的基本特征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数据按一定的数据模型组织、描述和储存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可为各种用户共享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冗余度较小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数据独立性较高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易扩展</a:t>
            </a:r>
          </a:p>
        </p:txBody>
      </p:sp>
      <p:pic>
        <p:nvPicPr>
          <p:cNvPr id="5" name="Voic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64840" y="475079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9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000"/>
    </mc:Choice>
    <mc:Fallback>
      <p:transition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个基本概念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数据库管理系统</a:t>
            </a:r>
          </a:p>
        </p:txBody>
      </p:sp>
      <p:sp>
        <p:nvSpPr>
          <p:cNvPr id="2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52" y="1426979"/>
            <a:ext cx="9217024" cy="224676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什么是数据库管理系统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位于用户与操作系统之间的一层数据管理软件</a:t>
            </a:r>
          </a:p>
          <a:p>
            <a:pPr marL="6858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是基础软件，是一个大型复杂的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软件系统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数据库管理系统的用途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科学地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组织和存储数据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、高效地获取和维护数据</a:t>
            </a:r>
          </a:p>
        </p:txBody>
      </p:sp>
      <p:pic>
        <p:nvPicPr>
          <p:cNvPr id="6" name="Voice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04800" y="4678784"/>
            <a:ext cx="406400" cy="40640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845212" y="4033730"/>
            <a:ext cx="2819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419049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000"/>
    </mc:Choice>
    <mc:Fallback>
      <p:transition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27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个基本概念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数据库在计算机系统中的位置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783632" y="2215793"/>
            <a:ext cx="4871865" cy="3045985"/>
            <a:chOff x="3215020" y="2359809"/>
            <a:chExt cx="4871865" cy="3045985"/>
          </a:xfrm>
        </p:grpSpPr>
        <p:grpSp>
          <p:nvGrpSpPr>
            <p:cNvPr id="24" name="组合 23"/>
            <p:cNvGrpSpPr/>
            <p:nvPr/>
          </p:nvGrpSpPr>
          <p:grpSpPr>
            <a:xfrm>
              <a:off x="3215020" y="4719994"/>
              <a:ext cx="4871865" cy="685800"/>
              <a:chOff x="1321212" y="5831856"/>
              <a:chExt cx="5105400" cy="685800"/>
            </a:xfrm>
          </p:grpSpPr>
          <p:sp>
            <p:nvSpPr>
              <p:cNvPr id="25" name="Rectangle 2"/>
              <p:cNvSpPr>
                <a:spLocks noChangeArrowheads="1"/>
              </p:cNvSpPr>
              <p:nvPr/>
            </p:nvSpPr>
            <p:spPr bwMode="auto">
              <a:xfrm>
                <a:off x="1321212" y="5831856"/>
                <a:ext cx="5105400" cy="685800"/>
              </a:xfrm>
              <a:prstGeom prst="rect">
                <a:avLst/>
              </a:prstGeom>
              <a:gradFill rotWithShape="0">
                <a:gsLst>
                  <a:gs pos="0">
                    <a:srgbClr val="CCFFCC"/>
                  </a:gs>
                  <a:gs pos="100000">
                    <a:srgbClr val="5E765E"/>
                  </a:gs>
                </a:gsLst>
                <a:path path="rect">
                  <a:fillToRect r="100000" b="100000"/>
                </a:path>
              </a:gradFill>
              <a:ln w="9525">
                <a:miter lim="800000"/>
                <a:headEnd/>
                <a:tailEnd/>
              </a:ln>
              <a:scene3d>
                <a:camera prst="legacyObliqueTopLeft"/>
                <a:lightRig rig="legacyFlat3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  <a:contourClr>
                  <a:srgbClr val="CCFFCC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="1"/>
              </a:p>
            </p:txBody>
          </p:sp>
          <p:sp>
            <p:nvSpPr>
              <p:cNvPr id="26" name="Text Box 7"/>
              <p:cNvSpPr txBox="1">
                <a:spLocks noChangeArrowheads="1"/>
              </p:cNvSpPr>
              <p:nvPr/>
            </p:nvSpPr>
            <p:spPr bwMode="auto">
              <a:xfrm>
                <a:off x="2830705" y="6003104"/>
                <a:ext cx="15240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kumimoji="1" lang="zh-CN" altLang="en-US" b="1" dirty="0">
                    <a:latin typeface="楷体_GB2312" pitchFamily="49" charset="-122"/>
                    <a:ea typeface="楷体_GB2312" pitchFamily="49" charset="-122"/>
                  </a:rPr>
                  <a:t>硬件平台</a:t>
                </a: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647068" y="4142323"/>
              <a:ext cx="4104457" cy="533400"/>
              <a:chOff x="1473612" y="5252930"/>
              <a:chExt cx="4495800" cy="533400"/>
            </a:xfrm>
          </p:grpSpPr>
          <p:sp>
            <p:nvSpPr>
              <p:cNvPr id="28" name="Rectangle 3"/>
              <p:cNvSpPr>
                <a:spLocks noChangeArrowheads="1"/>
              </p:cNvSpPr>
              <p:nvPr/>
            </p:nvSpPr>
            <p:spPr bwMode="auto">
              <a:xfrm>
                <a:off x="1473612" y="5252930"/>
                <a:ext cx="4495800" cy="533400"/>
              </a:xfrm>
              <a:prstGeom prst="rect">
                <a:avLst/>
              </a:prstGeom>
              <a:gradFill rotWithShape="0">
                <a:gsLst>
                  <a:gs pos="0">
                    <a:srgbClr val="66FF99"/>
                  </a:gs>
                  <a:gs pos="100000">
                    <a:srgbClr val="2F7647"/>
                  </a:gs>
                </a:gsLst>
                <a:path path="rect">
                  <a:fillToRect r="100000" b="100000"/>
                </a:path>
              </a:gradFill>
              <a:ln w="9525">
                <a:miter lim="800000"/>
                <a:headEnd/>
                <a:tailEnd/>
              </a:ln>
              <a:scene3d>
                <a:camera prst="legacyObliqueTopLeft"/>
                <a:lightRig rig="legacyFlat3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66FF99"/>
                </a:extrusionClr>
                <a:contourClr>
                  <a:srgbClr val="66FF99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endParaRPr kumimoji="1" lang="zh-CN" altLang="zh-CN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9" name="Text Box 8"/>
              <p:cNvSpPr txBox="1">
                <a:spLocks noChangeArrowheads="1"/>
              </p:cNvSpPr>
              <p:nvPr/>
            </p:nvSpPr>
            <p:spPr bwMode="auto">
              <a:xfrm>
                <a:off x="2121312" y="5283783"/>
                <a:ext cx="23622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kumimoji="1" lang="zh-CN" altLang="en-US" b="1" dirty="0">
                    <a:latin typeface="楷体_GB2312" pitchFamily="49" charset="-122"/>
                    <a:ea typeface="楷体_GB2312" pitchFamily="49" charset="-122"/>
                  </a:rPr>
                  <a:t>基础软件平台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863093" y="3564652"/>
              <a:ext cx="3600399" cy="533400"/>
              <a:chOff x="1854612" y="4719530"/>
              <a:chExt cx="2895600" cy="533400"/>
            </a:xfrm>
          </p:grpSpPr>
          <p:sp>
            <p:nvSpPr>
              <p:cNvPr id="31" name="Rectangle 4"/>
              <p:cNvSpPr>
                <a:spLocks noChangeArrowheads="1"/>
              </p:cNvSpPr>
              <p:nvPr/>
            </p:nvSpPr>
            <p:spPr bwMode="auto">
              <a:xfrm>
                <a:off x="1854612" y="4719530"/>
                <a:ext cx="2895600" cy="533400"/>
              </a:xfrm>
              <a:prstGeom prst="rect">
                <a:avLst/>
              </a:prstGeom>
              <a:gradFill rotWithShape="0">
                <a:gsLst>
                  <a:gs pos="0">
                    <a:srgbClr val="33CC33"/>
                  </a:gs>
                  <a:gs pos="100000">
                    <a:srgbClr val="185E18"/>
                  </a:gs>
                </a:gsLst>
                <a:path path="rect">
                  <a:fillToRect r="100000" b="100000"/>
                </a:path>
              </a:gradFill>
              <a:ln w="9525">
                <a:miter lim="800000"/>
                <a:headEnd/>
                <a:tailEnd/>
              </a:ln>
              <a:scene3d>
                <a:camera prst="legacyObliqueTopLeft"/>
                <a:lightRig rig="legacyFlat3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33CC33"/>
                </a:extrusionClr>
                <a:contourClr>
                  <a:srgbClr val="33CC33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="1"/>
              </a:p>
            </p:txBody>
          </p:sp>
          <p:sp>
            <p:nvSpPr>
              <p:cNvPr id="32" name="Text Box 9"/>
              <p:cNvSpPr txBox="1">
                <a:spLocks noChangeArrowheads="1"/>
              </p:cNvSpPr>
              <p:nvPr/>
            </p:nvSpPr>
            <p:spPr bwMode="auto">
              <a:xfrm>
                <a:off x="1875669" y="4769517"/>
                <a:ext cx="224556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kumimoji="1" lang="zh-CN" altLang="en-US" b="1" dirty="0">
                    <a:latin typeface="楷体_GB2312" pitchFamily="49" charset="-122"/>
                    <a:ea typeface="楷体_GB2312" pitchFamily="49" charset="-122"/>
                  </a:rPr>
                  <a:t>软件基础构架平台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4214299" y="2876954"/>
              <a:ext cx="2752306" cy="610759"/>
              <a:chOff x="2007012" y="4262330"/>
              <a:chExt cx="3276600" cy="457200"/>
            </a:xfrm>
          </p:grpSpPr>
          <p:sp>
            <p:nvSpPr>
              <p:cNvPr id="34" name="Rectangle 6"/>
              <p:cNvSpPr>
                <a:spLocks noChangeArrowheads="1"/>
              </p:cNvSpPr>
              <p:nvPr/>
            </p:nvSpPr>
            <p:spPr bwMode="auto">
              <a:xfrm>
                <a:off x="2007012" y="4262330"/>
                <a:ext cx="3276600" cy="457200"/>
              </a:xfrm>
              <a:prstGeom prst="rect">
                <a:avLst/>
              </a:prstGeom>
              <a:gradFill rotWithShape="0">
                <a:gsLst>
                  <a:gs pos="0">
                    <a:srgbClr val="00CC99"/>
                  </a:gs>
                  <a:gs pos="100000">
                    <a:srgbClr val="005E47"/>
                  </a:gs>
                </a:gsLst>
                <a:path path="rect">
                  <a:fillToRect r="100000" b="100000"/>
                </a:path>
              </a:gradFill>
              <a:ln w="9525">
                <a:miter lim="800000"/>
                <a:headEnd/>
                <a:tailEnd/>
              </a:ln>
              <a:scene3d>
                <a:camera prst="legacyObliqueTopLeft"/>
                <a:lightRig rig="legacyFlat3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CC99"/>
                </a:extrusionClr>
                <a:contourClr>
                  <a:srgbClr val="00CC99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="1"/>
              </a:p>
            </p:txBody>
          </p:sp>
          <p:sp>
            <p:nvSpPr>
              <p:cNvPr id="35" name="Text Box 10"/>
              <p:cNvSpPr txBox="1">
                <a:spLocks noChangeArrowheads="1"/>
              </p:cNvSpPr>
              <p:nvPr/>
            </p:nvSpPr>
            <p:spPr bwMode="auto">
              <a:xfrm>
                <a:off x="2024788" y="4341098"/>
                <a:ext cx="25146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kumimoji="1" lang="zh-CN" altLang="en-US" b="1" dirty="0">
                    <a:latin typeface="楷体_GB2312" pitchFamily="49" charset="-122"/>
                    <a:ea typeface="楷体_GB2312" pitchFamily="49" charset="-122"/>
                  </a:rPr>
                  <a:t>应用软件平台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578237" y="2359809"/>
              <a:ext cx="1987424" cy="457200"/>
              <a:chOff x="8683352" y="1844824"/>
              <a:chExt cx="1987424" cy="457200"/>
            </a:xfrm>
          </p:grpSpPr>
          <p:sp>
            <p:nvSpPr>
              <p:cNvPr id="37" name="Rectangle 11"/>
              <p:cNvSpPr>
                <a:spLocks noChangeArrowheads="1"/>
              </p:cNvSpPr>
              <p:nvPr/>
            </p:nvSpPr>
            <p:spPr bwMode="auto">
              <a:xfrm>
                <a:off x="8683352" y="1844824"/>
                <a:ext cx="1987424" cy="457200"/>
              </a:xfrm>
              <a:prstGeom prst="rect">
                <a:avLst/>
              </a:prstGeom>
              <a:gradFill rotWithShape="0">
                <a:gsLst>
                  <a:gs pos="0">
                    <a:srgbClr val="00CC99"/>
                  </a:gs>
                  <a:gs pos="100000">
                    <a:srgbClr val="005E47"/>
                  </a:gs>
                </a:gsLst>
                <a:path path="rect">
                  <a:fillToRect r="100000" b="100000"/>
                </a:path>
              </a:gradFill>
              <a:ln w="9525">
                <a:miter lim="800000"/>
                <a:headEnd/>
                <a:tailEnd/>
              </a:ln>
              <a:scene3d>
                <a:camera prst="legacyObliqueTopLeft"/>
                <a:lightRig rig="legacyFlat3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CC99"/>
                </a:extrusionClr>
                <a:contourClr>
                  <a:srgbClr val="00CC99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kumimoji="1" lang="zh-CN" altLang="zh-CN" b="1"/>
              </a:p>
            </p:txBody>
          </p:sp>
          <p:sp>
            <p:nvSpPr>
              <p:cNvPr id="38" name="Text Box 12"/>
              <p:cNvSpPr txBox="1">
                <a:spLocks noChangeArrowheads="1"/>
              </p:cNvSpPr>
              <p:nvPr/>
            </p:nvSpPr>
            <p:spPr bwMode="auto">
              <a:xfrm>
                <a:off x="8752656" y="1844824"/>
                <a:ext cx="14478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kumimoji="1" lang="zh-CN" altLang="en-US" b="1" dirty="0">
                    <a:latin typeface="楷体_GB2312" pitchFamily="49" charset="-122"/>
                    <a:ea typeface="楷体_GB2312" pitchFamily="49" charset="-122"/>
                  </a:rPr>
                  <a:t>软件产品</a:t>
                </a:r>
              </a:p>
            </p:txBody>
          </p:sp>
        </p:grpSp>
      </p:grp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7138173" y="1916832"/>
            <a:ext cx="2304256" cy="1066800"/>
          </a:xfrm>
          <a:prstGeom prst="cloudCallout">
            <a:avLst>
              <a:gd name="adj1" fmla="val -83389"/>
              <a:gd name="adj2" fmla="val 52829"/>
            </a:avLst>
          </a:prstGeom>
          <a:noFill/>
          <a:ln w="28575">
            <a:solidFill>
              <a:srgbClr val="0071C1"/>
            </a:solidFill>
            <a:round/>
            <a:headEnd/>
            <a:tailEnd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zh-CN" altLang="en-US" b="1">
                <a:latin typeface="楷体_GB2312" pitchFamily="49" charset="-122"/>
                <a:ea typeface="楷体_GB2312" pitchFamily="49" charset="-122"/>
              </a:rPr>
              <a:t>协同软件</a:t>
            </a:r>
          </a:p>
          <a:p>
            <a:pPr eaLnBrk="1" fontAlgn="t" hangingPunct="1">
              <a:spcBef>
                <a:spcPct val="50000"/>
              </a:spcBef>
            </a:pPr>
            <a:r>
              <a:rPr kumimoji="1" lang="zh-CN" altLang="en-US" b="1">
                <a:latin typeface="楷体_GB2312" pitchFamily="49" charset="-122"/>
                <a:ea typeface="楷体_GB2312" pitchFamily="49" charset="-122"/>
              </a:rPr>
              <a:t>办公软件</a:t>
            </a:r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8246817" y="4398492"/>
            <a:ext cx="2743200" cy="1066800"/>
          </a:xfrm>
          <a:prstGeom prst="cloudCallout">
            <a:avLst>
              <a:gd name="adj1" fmla="val -95199"/>
              <a:gd name="adj2" fmla="val -62352"/>
            </a:avLst>
          </a:prstGeom>
          <a:noFill/>
          <a:ln w="28575">
            <a:solidFill>
              <a:srgbClr val="0071C1"/>
            </a:solidFill>
            <a:round/>
            <a:headEnd/>
            <a:tailEnd/>
          </a:ln>
          <a:effectLst/>
        </p:spPr>
        <p:txBody>
          <a:bodyPr/>
          <a:lstStyle/>
          <a:p>
            <a:pPr fontAlgn="t">
              <a:spcBef>
                <a:spcPct val="50000"/>
              </a:spcBef>
              <a:defRPr/>
            </a:pPr>
            <a:r>
              <a:rPr kumimoji="1" lang="zh-CN" altLang="en-US" b="1" dirty="0" smtClean="0">
                <a:latin typeface="楷体_GB2312" pitchFamily="49" charset="-122"/>
                <a:ea typeface="楷体_GB2312" pitchFamily="49" charset="-122"/>
              </a:rPr>
              <a:t>数据库系统</a:t>
            </a:r>
          </a:p>
          <a:p>
            <a:pPr fontAlgn="t">
              <a:spcBef>
                <a:spcPct val="50000"/>
              </a:spcBef>
              <a:defRPr/>
            </a:pPr>
            <a:r>
              <a:rPr kumimoji="1" lang="zh-CN" altLang="en-US" b="1" dirty="0" smtClean="0">
                <a:latin typeface="楷体_GB2312" pitchFamily="49" charset="-122"/>
                <a:ea typeface="楷体_GB2312" pitchFamily="49" charset="-122"/>
              </a:rPr>
              <a:t>操作系统</a:t>
            </a:r>
            <a:endParaRPr kumimoji="1"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7711294" y="3084851"/>
            <a:ext cx="2971800" cy="1066800"/>
          </a:xfrm>
          <a:prstGeom prst="cloudCallout">
            <a:avLst>
              <a:gd name="adj1" fmla="val -80394"/>
              <a:gd name="adj2" fmla="val 2231"/>
            </a:avLst>
          </a:prstGeom>
          <a:noFill/>
          <a:ln w="28575">
            <a:solidFill>
              <a:srgbClr val="0071C1"/>
            </a:solidFill>
            <a:round/>
            <a:headEnd/>
            <a:tailEnd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en-US" altLang="zh-CN" b="1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中间件</a:t>
            </a:r>
          </a:p>
          <a:p>
            <a:pPr eaLnBrk="1" fontAlgn="t" hangingPunct="1">
              <a:spcBef>
                <a:spcPct val="50000"/>
              </a:spcBef>
            </a:pP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  应用服务器</a:t>
            </a:r>
          </a:p>
        </p:txBody>
      </p:sp>
      <p:pic>
        <p:nvPicPr>
          <p:cNvPr id="7" name="Voice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80864" y="6623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0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000"/>
    </mc:Choice>
    <mc:Fallback>
      <p:transition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27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4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9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39" grpId="0" animBg="1"/>
      <p:bldP spid="40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个基本概念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数据库管理系统的主要功能</a:t>
            </a:r>
          </a:p>
        </p:txBody>
      </p:sp>
      <p:sp>
        <p:nvSpPr>
          <p:cNvPr id="42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35690"/>
            <a:ext cx="9217024" cy="36317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数据定义功能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提供数据定义语言（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定义数据库中的数据对象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数据组织、存储和管理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分类组织、存储和管理各种数据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确定组织数据的文件结构和存取方式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实现数据之间的联系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提供多种存取方法提高存取效率</a:t>
            </a:r>
          </a:p>
        </p:txBody>
      </p:sp>
      <p:pic>
        <p:nvPicPr>
          <p:cNvPr id="6" name="Voice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0744" y="489480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5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7000"/>
    </mc:Choice>
    <mc:Fallback>
      <p:transition advTm="3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273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1996" y="25193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1.1.1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数据库的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个基本概念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数据库管理系统的主要功能</a:t>
            </a:r>
          </a:p>
        </p:txBody>
      </p:sp>
      <p:sp>
        <p:nvSpPr>
          <p:cNvPr id="42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35690"/>
            <a:ext cx="9217024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数据定义功能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数据组织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、存储和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管理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347133"/>
            <a:ext cx="9217024" cy="317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数据操纵功能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提供数据操纵语言（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实现对数据库的基本操作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查询、插入、删除和修改）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数据库的事务管理和运行管理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数据库在建立、运行和维护时由数据库管理系统统一管理和控制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保证数据的安全性、完整性、多用户对数据的并发使用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发生故障后的系统恢复</a:t>
            </a:r>
          </a:p>
        </p:txBody>
      </p:sp>
      <p:pic>
        <p:nvPicPr>
          <p:cNvPr id="8" name="Voice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9000"/>
    </mc:Choice>
    <mc:Fallback>
      <p:transition advTm="3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数据库系统概论">
  <a:themeElements>
    <a:clrScheme name="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baseline="0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数据库系统概论">
  <a:themeElements>
    <a:clrScheme name="1_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1_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9422</TotalTime>
  <Pages>0</Pages>
  <Words>2084</Words>
  <Characters>0</Characters>
  <Application>Microsoft Office PowerPoint</Application>
  <DocSecurity>0</DocSecurity>
  <PresentationFormat>宽屏</PresentationFormat>
  <Lines>0</Lines>
  <Paragraphs>351</Paragraphs>
  <Slides>30</Slides>
  <Notes>1</Notes>
  <HiddenSlides>0</HiddenSlides>
  <MMClips>29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等线</vt:lpstr>
      <vt:lpstr>等线 Light</vt:lpstr>
      <vt:lpstr>华文行楷</vt:lpstr>
      <vt:lpstr>华文中宋</vt:lpstr>
      <vt:lpstr>楷体_GB2312</vt:lpstr>
      <vt:lpstr>宋体</vt:lpstr>
      <vt:lpstr>Arial</vt:lpstr>
      <vt:lpstr>Calibri</vt:lpstr>
      <vt:lpstr>Times New Roman</vt:lpstr>
      <vt:lpstr>Wingdings</vt:lpstr>
      <vt:lpstr>数据库系统概论</vt:lpstr>
      <vt:lpstr>1_数据库系统概论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hp</dc:creator>
  <cp:keywords/>
  <dc:description/>
  <cp:lastModifiedBy>千里 快哉风</cp:lastModifiedBy>
  <cp:revision>986</cp:revision>
  <dcterms:created xsi:type="dcterms:W3CDTF">2014-10-22T07:43:12Z</dcterms:created>
  <dcterms:modified xsi:type="dcterms:W3CDTF">2018-09-19T15:39:43Z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